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1"/>
    <p:sldMasterId id="2147483742" r:id="rId2"/>
    <p:sldMasterId id="2147483744" r:id="rId3"/>
    <p:sldMasterId id="2147483745" r:id="rId4"/>
    <p:sldMasterId id="2147483746" r:id="rId5"/>
    <p:sldMasterId id="2147483748" r:id="rId6"/>
  </p:sldMasterIdLst>
  <p:notesMasterIdLst>
    <p:notesMasterId r:id="rId45"/>
  </p:notesMasterIdLst>
  <p:sldIdLst>
    <p:sldId id="256" r:id="rId7"/>
    <p:sldId id="257" r:id="rId8"/>
    <p:sldId id="258" r:id="rId9"/>
    <p:sldId id="487" r:id="rId10"/>
    <p:sldId id="497" r:id="rId11"/>
    <p:sldId id="262" r:id="rId12"/>
    <p:sldId id="263" r:id="rId13"/>
    <p:sldId id="264" r:id="rId14"/>
    <p:sldId id="267" r:id="rId15"/>
    <p:sldId id="276" r:id="rId16"/>
    <p:sldId id="277" r:id="rId17"/>
    <p:sldId id="273" r:id="rId18"/>
    <p:sldId id="275" r:id="rId19"/>
    <p:sldId id="294" r:id="rId20"/>
    <p:sldId id="500" r:id="rId21"/>
    <p:sldId id="281" r:id="rId22"/>
    <p:sldId id="291" r:id="rId23"/>
    <p:sldId id="461" r:id="rId24"/>
    <p:sldId id="479" r:id="rId25"/>
    <p:sldId id="289" r:id="rId26"/>
    <p:sldId id="287" r:id="rId27"/>
    <p:sldId id="502" r:id="rId28"/>
    <p:sldId id="302" r:id="rId29"/>
    <p:sldId id="303" r:id="rId30"/>
    <p:sldId id="306" r:id="rId31"/>
    <p:sldId id="501" r:id="rId32"/>
    <p:sldId id="490" r:id="rId33"/>
    <p:sldId id="309" r:id="rId34"/>
    <p:sldId id="507" r:id="rId35"/>
    <p:sldId id="505" r:id="rId36"/>
    <p:sldId id="378" r:id="rId37"/>
    <p:sldId id="506" r:id="rId38"/>
    <p:sldId id="493" r:id="rId39"/>
    <p:sldId id="498" r:id="rId40"/>
    <p:sldId id="494" r:id="rId41"/>
    <p:sldId id="343" r:id="rId42"/>
    <p:sldId id="503" r:id="rId43"/>
    <p:sldId id="499" r:id="rId44"/>
  </p:sldIdLst>
  <p:sldSz cx="9144000" cy="5143500" type="screen16x9"/>
  <p:notesSz cx="6858000" cy="9144000"/>
  <p:embeddedFontLst>
    <p:embeddedFont>
      <p:font typeface="Arvo" panose="02000000000000000000" pitchFamily="2" charset="77"/>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Lato" panose="020F0502020204030203" pitchFamily="34" charset="77"/>
      <p:regular r:id="rId54"/>
      <p:bold r:id="rId55"/>
      <p:italic r:id="rId56"/>
      <p:boldItalic r:id="rId57"/>
    </p:embeddedFont>
    <p:embeddedFont>
      <p:font typeface="Montserrat" pitchFamily="2" charset="77"/>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Roboto Slab" pitchFamily="2"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290B8E-79F1-47B4-9DEC-366F3D637E89}">
  <a:tblStyle styleId="{F0290B8E-79F1-47B4-9DEC-366F3D637E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snapToObjects="1">
      <p:cViewPr>
        <p:scale>
          <a:sx n="120" d="100"/>
          <a:sy n="120" d="100"/>
        </p:scale>
        <p:origin x="140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font" Target="fonts/font6.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okffi.github.io/mydata/fi_2018.html#itse-kootut-profiilit-siirrett%C3%A4v%C3%A4-mediaprofiil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valtioneuvosto.fi/documents/10184/13883062/Neuvottelutulos+hallitusohjelmasta+3.6.2019.pdf/e60d2023-3596-daee-05db-d36c96e629fa/Neuvottelutulos+hallitusohjelmasta+3.6.2019.pdf.pdf?version=1.0&amp;download=tru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386e8a6aa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386e8a6a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386e8a6aa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386e8a6aa_2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386e8a6aa_2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386e8a6aa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object: Data is part of the individual-organization relationship</a:t>
            </a:r>
            <a:endParaRPr sz="12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2cb8df1f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2cb8df1f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rPr>
              <a:t>object: ecosystem, Aggregator and Mydata</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386e8a6aa_2_19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386e8a6aa_2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object: Rights and data - MyData is a Subset of Personal Data</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386e8a6aa_2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386e8a6aa_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bd3f459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bd3f45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00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d438f4d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d438f4d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f749bffa4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f749bffa4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28013572da_2_6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28013572da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object: Portable Profile</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GB" sz="1200" i="1" u="sng">
                <a:solidFill>
                  <a:schemeClr val="hlink"/>
                </a:solidFill>
                <a:latin typeface="Lato"/>
                <a:ea typeface="Lato"/>
                <a:cs typeface="Lato"/>
                <a:sym typeface="Lato"/>
                <a:hlinkClick r:id="rId3"/>
              </a:rPr>
              <a:t>http://okffi.github.io/mydata/fi_2018.html#itse-kootut-profiilit-siirrett%C3%A4v%C3%A4-mediaprofiili</a:t>
            </a:r>
            <a:endParaRPr sz="1200" i="1">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br>
              <a:rPr lang="en-GB" sz="1200" i="1">
                <a:solidFill>
                  <a:schemeClr val="dk1"/>
                </a:solidFill>
                <a:latin typeface="Lato"/>
                <a:ea typeface="Lato"/>
                <a:cs typeface="Lato"/>
                <a:sym typeface="Lato"/>
              </a:rPr>
            </a:br>
            <a:r>
              <a:rPr lang="en-GB" sz="1200" i="1">
                <a:solidFill>
                  <a:schemeClr val="dk1"/>
                </a:solidFill>
                <a:latin typeface="Lato"/>
                <a:ea typeface="Lato"/>
                <a:cs typeface="Lato"/>
                <a:sym typeface="Lato"/>
              </a:rPr>
              <a:t>Kuva 3.3: Perinteisesti käyttäjädatan keruuseen ja analysointiin pohjautuva profilointi ja palvelun personointi tapahtuvat yksittäisen palvelun sisällä (siniset nuolet), eikä kertynyttä profiilitietoa voi tällöin hyödyntää muualla, eikä toisaalta profiilin muodostamiseen ole käytettävissä muissa palveluissa syntynyttä käyttäjädataa. MyData-mallin mukainen ihmisen itse hallitsema profiilitieto (oranssi) mahdollistaisi tiedon koostamisen useista lähteistä ja saman profiilin hyödyntämisen eri palveluissa.</a:t>
            </a:r>
            <a:endParaRPr sz="1200" b="1">
              <a:solidFill>
                <a:schemeClr val="dk1"/>
              </a:solidFill>
            </a:endParaRPr>
          </a:p>
          <a:p>
            <a:pPr marL="0" lvl="0" indent="0" algn="l" rtl="0">
              <a:spcBef>
                <a:spcPts val="0"/>
              </a:spcBef>
              <a:spcAft>
                <a:spcPts val="0"/>
              </a:spcAft>
              <a:buNone/>
            </a:pPr>
            <a:endParaRPr sz="1200"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1386e8a6aa_2_1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1" name="Google Shape;3571;g1386e8a6aa_2_1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386e8a6aa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386e8a6aa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object: MyData Wheel (logo)</a:t>
            </a:r>
            <a:endParaRPr sz="12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5c21043b7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5c21043b7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86e8a6aa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86e8a6aa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bd3f459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bd3f45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59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0d74ff74e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0d74ff74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0d74ff74e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30d74ff74e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object: MyData Shifts</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3c086961d6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3c086961d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3.1 HUMAN-CENTRIC CONTROL OF PERSONAL DATA</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Individuals should be empowered actors in the management of their personal lives both online and offline. They should be provided with the practical means to understand and effectively control who has access to data about them and how it is used and shared.</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We want privacy, data security and data minimisation to become standard practice in the design of applications. We want organisations to enable individuals to </a:t>
            </a:r>
            <a:r>
              <a:rPr lang="en-GB" sz="1050" b="1">
                <a:solidFill>
                  <a:srgbClr val="020202"/>
                </a:solidFill>
                <a:highlight>
                  <a:srgbClr val="EBF8FD"/>
                </a:highlight>
                <a:latin typeface="Montserrat"/>
                <a:ea typeface="Montserrat"/>
                <a:cs typeface="Montserrat"/>
                <a:sym typeface="Montserrat"/>
              </a:rPr>
              <a:t>understand privacy policies</a:t>
            </a:r>
            <a:r>
              <a:rPr lang="en-GB" sz="1050">
                <a:solidFill>
                  <a:srgbClr val="020202"/>
                </a:solidFill>
                <a:highlight>
                  <a:srgbClr val="EBF8FD"/>
                </a:highlight>
                <a:latin typeface="Montserrat"/>
                <a:ea typeface="Montserrat"/>
                <a:cs typeface="Montserrat"/>
                <a:sym typeface="Montserrat"/>
              </a:rPr>
              <a:t> and how to activate them. We want individuals to be </a:t>
            </a:r>
            <a:r>
              <a:rPr lang="en-GB" sz="1050" b="1">
                <a:solidFill>
                  <a:srgbClr val="020202"/>
                </a:solidFill>
                <a:highlight>
                  <a:srgbClr val="EBF8FD"/>
                </a:highlight>
                <a:latin typeface="Montserrat"/>
                <a:ea typeface="Montserrat"/>
                <a:cs typeface="Montserrat"/>
                <a:sym typeface="Montserrat"/>
              </a:rPr>
              <a:t>empowered to give, deny or revoke their consent</a:t>
            </a:r>
            <a:r>
              <a:rPr lang="en-GB" sz="1050">
                <a:solidFill>
                  <a:srgbClr val="020202"/>
                </a:solidFill>
                <a:highlight>
                  <a:srgbClr val="EBF8FD"/>
                </a:highlight>
                <a:latin typeface="Montserrat"/>
                <a:ea typeface="Montserrat"/>
                <a:cs typeface="Montserrat"/>
                <a:sym typeface="Montserrat"/>
              </a:rPr>
              <a:t> to share data based on a clear understanding of why, how and for how long their data will be used. Ultimately, we want the terms and conditions for using personal data to become negotiable in a fair way between individuals and organisations.</a:t>
            </a:r>
            <a:endParaRPr sz="1050">
              <a:solidFill>
                <a:srgbClr val="020202"/>
              </a:solidFill>
              <a:highlight>
                <a:srgbClr val="EBF8FD"/>
              </a:highlight>
              <a:latin typeface="Montserrat"/>
              <a:ea typeface="Montserrat"/>
              <a:cs typeface="Montserrat"/>
              <a:sym typeface="Montserrat"/>
            </a:endParaRPr>
          </a:p>
          <a:p>
            <a:pPr marL="0" lvl="0" indent="0" algn="l" rtl="0">
              <a:lnSpc>
                <a:spcPct val="130000"/>
              </a:lnSpc>
              <a:spcBef>
                <a:spcPts val="150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3.2 INDIVIDUAL AS THE POINT OF INTEGRATION</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The value of personal data grows exponentially with their diversity; however, so does the threat to privacy. This contradiction can be solved if individuals become the “hubs” where, or through which </a:t>
            </a:r>
            <a:r>
              <a:rPr lang="en-GB" sz="1050" b="1">
                <a:solidFill>
                  <a:srgbClr val="020202"/>
                </a:solidFill>
                <a:highlight>
                  <a:srgbClr val="EBF8FD"/>
                </a:highlight>
                <a:latin typeface="Montserrat"/>
                <a:ea typeface="Montserrat"/>
                <a:cs typeface="Montserrat"/>
                <a:sym typeface="Montserrat"/>
              </a:rPr>
              <a:t>cross-referencing of personal data</a:t>
            </a:r>
            <a:r>
              <a:rPr lang="en-GB" sz="1050">
                <a:solidFill>
                  <a:srgbClr val="020202"/>
                </a:solidFill>
                <a:highlight>
                  <a:srgbClr val="EBF8FD"/>
                </a:highlight>
                <a:latin typeface="Montserrat"/>
                <a:ea typeface="Montserrat"/>
                <a:cs typeface="Montserrat"/>
                <a:sym typeface="Montserrat"/>
              </a:rPr>
              <a:t> happens.</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By making it possible for individuals to have a 360-degree view of their data and act as their “point of integration”, we want to enable a new generation of tools and services that provide deep personalisation and create new data-based knowledge, without compromising privacy nor adding to the amount of personal data in circulation.</a:t>
            </a:r>
            <a:endParaRPr sz="1050">
              <a:solidFill>
                <a:srgbClr val="020202"/>
              </a:solidFill>
              <a:highlight>
                <a:srgbClr val="EBF8FD"/>
              </a:highlight>
              <a:latin typeface="Montserrat"/>
              <a:ea typeface="Montserrat"/>
              <a:cs typeface="Montserrat"/>
              <a:sym typeface="Montserrat"/>
            </a:endParaRPr>
          </a:p>
          <a:p>
            <a:pPr marL="0" lvl="0" indent="0" algn="l" rtl="0">
              <a:lnSpc>
                <a:spcPct val="130000"/>
              </a:lnSpc>
              <a:spcBef>
                <a:spcPts val="150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3.3 INDIVIDUAL EMPOWERMENT</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In a data-driven society, as in any society, individuals should not just be seen as customers or users of pre-defined services and applications. They should be considered </a:t>
            </a:r>
            <a:r>
              <a:rPr lang="en-GB" sz="1050" b="1">
                <a:solidFill>
                  <a:srgbClr val="020202"/>
                </a:solidFill>
                <a:highlight>
                  <a:srgbClr val="EBF8FD"/>
                </a:highlight>
                <a:latin typeface="Montserrat"/>
                <a:ea typeface="Montserrat"/>
                <a:cs typeface="Montserrat"/>
                <a:sym typeface="Montserrat"/>
              </a:rPr>
              <a:t>free and autonomous agents</a:t>
            </a:r>
            <a:r>
              <a:rPr lang="en-GB" sz="1050">
                <a:solidFill>
                  <a:srgbClr val="020202"/>
                </a:solidFill>
                <a:highlight>
                  <a:srgbClr val="EBF8FD"/>
                </a:highlight>
                <a:latin typeface="Montserrat"/>
                <a:ea typeface="Montserrat"/>
                <a:cs typeface="Montserrat"/>
                <a:sym typeface="Montserrat"/>
              </a:rPr>
              <a:t>, capable of setting and pursuing their own goals. They should have </a:t>
            </a:r>
            <a:r>
              <a:rPr lang="en-GB" sz="1050" b="1">
                <a:solidFill>
                  <a:srgbClr val="020202"/>
                </a:solidFill>
                <a:highlight>
                  <a:srgbClr val="EBF8FD"/>
                </a:highlight>
                <a:latin typeface="Montserrat"/>
                <a:ea typeface="Montserrat"/>
                <a:cs typeface="Montserrat"/>
                <a:sym typeface="Montserrat"/>
              </a:rPr>
              <a:t>agency and initiative</a:t>
            </a:r>
            <a:r>
              <a:rPr lang="en-GB" sz="1050">
                <a:solidFill>
                  <a:srgbClr val="020202"/>
                </a:solidFill>
                <a:highlight>
                  <a:srgbClr val="EBF8FD"/>
                </a:highlight>
                <a:latin typeface="Montserrat"/>
                <a:ea typeface="Montserrat"/>
                <a:cs typeface="Montserrat"/>
                <a:sym typeface="Montserrat"/>
              </a:rPr>
              <a:t>.</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We want individuals to be able to </a:t>
            </a:r>
            <a:r>
              <a:rPr lang="en-GB" sz="1050" b="1">
                <a:solidFill>
                  <a:srgbClr val="020202"/>
                </a:solidFill>
                <a:highlight>
                  <a:srgbClr val="EBF8FD"/>
                </a:highlight>
                <a:latin typeface="Montserrat"/>
                <a:ea typeface="Montserrat"/>
                <a:cs typeface="Montserrat"/>
                <a:sym typeface="Montserrat"/>
              </a:rPr>
              <a:t>securely manage their personal data</a:t>
            </a:r>
            <a:r>
              <a:rPr lang="en-GB" sz="1050">
                <a:solidFill>
                  <a:srgbClr val="020202"/>
                </a:solidFill>
                <a:highlight>
                  <a:srgbClr val="EBF8FD"/>
                </a:highlight>
                <a:latin typeface="Montserrat"/>
                <a:ea typeface="Montserrat"/>
                <a:cs typeface="Montserrat"/>
                <a:sym typeface="Montserrat"/>
              </a:rPr>
              <a:t> in their own preferred way. We intend to help individuals have the tools, skills and assistance to transform their personal data into useful information, knowledge and autonomous decision-making. We believe that these are the preconditions for fair and beneficial data-based relationships.</a:t>
            </a:r>
            <a:endParaRPr sz="1050">
              <a:solidFill>
                <a:srgbClr val="020202"/>
              </a:solidFill>
              <a:highlight>
                <a:srgbClr val="EBF8FD"/>
              </a:highlight>
              <a:latin typeface="Montserrat"/>
              <a:ea typeface="Montserrat"/>
              <a:cs typeface="Montserrat"/>
              <a:sym typeface="Montserrat"/>
            </a:endParaRPr>
          </a:p>
          <a:p>
            <a:pPr marL="0" lvl="0" indent="0" algn="l" rtl="0">
              <a:lnSpc>
                <a:spcPct val="130000"/>
              </a:lnSpc>
              <a:spcBef>
                <a:spcPts val="150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3.4 PORTABILITY: ACCESS AND RE-USE</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The portability of personal data, that allows individuals to obtain and reuse their personal data for their own purposes and across different services, is the key to make the shift from data in closed silos to data which become reusable resources. Data portability should not be merely a legal right, but combined with practical means.</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We want to empower individuals to </a:t>
            </a:r>
            <a:r>
              <a:rPr lang="en-GB" sz="1050" b="1">
                <a:solidFill>
                  <a:srgbClr val="020202"/>
                </a:solidFill>
                <a:highlight>
                  <a:srgbClr val="EBF8FD"/>
                </a:highlight>
                <a:latin typeface="Montserrat"/>
                <a:ea typeface="Montserrat"/>
                <a:cs typeface="Montserrat"/>
                <a:sym typeface="Montserrat"/>
              </a:rPr>
              <a:t>effectively port their personal data</a:t>
            </a:r>
            <a:r>
              <a:rPr lang="en-GB" sz="1050">
                <a:solidFill>
                  <a:srgbClr val="020202"/>
                </a:solidFill>
                <a:highlight>
                  <a:srgbClr val="EBF8FD"/>
                </a:highlight>
                <a:latin typeface="Montserrat"/>
                <a:ea typeface="Montserrat"/>
                <a:cs typeface="Montserrat"/>
                <a:sym typeface="Montserrat"/>
              </a:rPr>
              <a:t>, both by downloading it to their personal devices, and by transmitting it to other services. We intend to help Data Sources make these data available securely and easily, in a structured, commonly-used and machine-readable format. This applies to all personal data regardless of the legal basis (contract, consent, legitimate interest, etc.) of data collection, with possible exceptions for enriched data.</a:t>
            </a:r>
            <a:endParaRPr sz="1050">
              <a:solidFill>
                <a:srgbClr val="020202"/>
              </a:solidFill>
              <a:highlight>
                <a:srgbClr val="EBF8FD"/>
              </a:highlight>
              <a:latin typeface="Montserrat"/>
              <a:ea typeface="Montserrat"/>
              <a:cs typeface="Montserrat"/>
              <a:sym typeface="Montserrat"/>
            </a:endParaRPr>
          </a:p>
          <a:p>
            <a:pPr marL="0" lvl="0" indent="0" algn="l" rtl="0">
              <a:lnSpc>
                <a:spcPct val="130000"/>
              </a:lnSpc>
              <a:spcBef>
                <a:spcPts val="150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3.5 TRANSPARENCY AND ACCOUNTABILITY</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Organisations that use a person’s data should say what they do with them and why, and should do what they say. They should take responsibility for intended, as well as unintended, consequences of holding and using personal data, including, but not limited to, security incidents, and allow individuals to call them out on this responsibility.</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We want to make sure that </a:t>
            </a:r>
            <a:r>
              <a:rPr lang="en-GB" sz="1050" b="1">
                <a:solidFill>
                  <a:srgbClr val="020202"/>
                </a:solidFill>
                <a:highlight>
                  <a:srgbClr val="EBF8FD"/>
                </a:highlight>
                <a:latin typeface="Montserrat"/>
                <a:ea typeface="Montserrat"/>
                <a:cs typeface="Montserrat"/>
                <a:sym typeface="Montserrat"/>
              </a:rPr>
              <a:t>privacy terms and policies reflect reality</a:t>
            </a:r>
            <a:r>
              <a:rPr lang="en-GB" sz="1050">
                <a:solidFill>
                  <a:srgbClr val="020202"/>
                </a:solidFill>
                <a:highlight>
                  <a:srgbClr val="EBF8FD"/>
                </a:highlight>
                <a:latin typeface="Montserrat"/>
                <a:ea typeface="Montserrat"/>
                <a:cs typeface="Montserrat"/>
                <a:sym typeface="Montserrat"/>
              </a:rPr>
              <a:t>, in ways that allow people to make informed choices beforehand and can be verified during and after operations. We want to allow individuals to </a:t>
            </a:r>
            <a:r>
              <a:rPr lang="en-GB" sz="1050" b="1">
                <a:solidFill>
                  <a:srgbClr val="020202"/>
                </a:solidFill>
                <a:highlight>
                  <a:srgbClr val="EBF8FD"/>
                </a:highlight>
                <a:latin typeface="Montserrat"/>
                <a:ea typeface="Montserrat"/>
                <a:cs typeface="Montserrat"/>
                <a:sym typeface="Montserrat"/>
              </a:rPr>
              <a:t>understand how and why decisions</a:t>
            </a:r>
            <a:r>
              <a:rPr lang="en-GB" sz="1050">
                <a:solidFill>
                  <a:srgbClr val="020202"/>
                </a:solidFill>
                <a:highlight>
                  <a:srgbClr val="EBF8FD"/>
                </a:highlight>
                <a:latin typeface="Montserrat"/>
                <a:ea typeface="Montserrat"/>
                <a:cs typeface="Montserrat"/>
                <a:sym typeface="Montserrat"/>
              </a:rPr>
              <a:t> based on their data are made. We want to create easy to use and safe channels for individuals to </a:t>
            </a:r>
            <a:r>
              <a:rPr lang="en-GB" sz="1050" b="1">
                <a:solidFill>
                  <a:srgbClr val="020202"/>
                </a:solidFill>
                <a:highlight>
                  <a:srgbClr val="EBF8FD"/>
                </a:highlight>
                <a:latin typeface="Montserrat"/>
                <a:ea typeface="Montserrat"/>
                <a:cs typeface="Montserrat"/>
                <a:sym typeface="Montserrat"/>
              </a:rPr>
              <a:t>see and control what happens to their data</a:t>
            </a:r>
            <a:r>
              <a:rPr lang="en-GB" sz="1050">
                <a:solidFill>
                  <a:srgbClr val="020202"/>
                </a:solidFill>
                <a:highlight>
                  <a:srgbClr val="EBF8FD"/>
                </a:highlight>
                <a:latin typeface="Montserrat"/>
                <a:ea typeface="Montserrat"/>
                <a:cs typeface="Montserrat"/>
                <a:sym typeface="Montserrat"/>
              </a:rPr>
              <a:t>, to alert them of possible issues, and to challenge algorithm-based decisions.</a:t>
            </a:r>
            <a:endParaRPr sz="1050">
              <a:solidFill>
                <a:srgbClr val="020202"/>
              </a:solidFill>
              <a:highlight>
                <a:srgbClr val="EBF8FD"/>
              </a:highlight>
              <a:latin typeface="Montserrat"/>
              <a:ea typeface="Montserrat"/>
              <a:cs typeface="Montserrat"/>
              <a:sym typeface="Montserrat"/>
            </a:endParaRPr>
          </a:p>
          <a:p>
            <a:pPr marL="0" lvl="0" indent="0" algn="l" rtl="0">
              <a:lnSpc>
                <a:spcPct val="130000"/>
              </a:lnSpc>
              <a:spcBef>
                <a:spcPts val="1500"/>
              </a:spcBef>
              <a:spcAft>
                <a:spcPts val="0"/>
              </a:spcAft>
              <a:buClr>
                <a:schemeClr val="dk1"/>
              </a:buClr>
              <a:buSzPts val="1100"/>
              <a:buFont typeface="Arial"/>
              <a:buNone/>
            </a:pPr>
            <a:r>
              <a:rPr lang="en-GB" sz="1500">
                <a:solidFill>
                  <a:schemeClr val="dk1"/>
                </a:solidFill>
                <a:highlight>
                  <a:srgbClr val="EBF8FD"/>
                </a:highlight>
                <a:latin typeface="Roboto Slab"/>
                <a:ea typeface="Roboto Slab"/>
                <a:cs typeface="Roboto Slab"/>
                <a:sym typeface="Roboto Slab"/>
              </a:rPr>
              <a:t>3.6 INTEROPERABILITY</a:t>
            </a:r>
            <a:endParaRPr sz="1500">
              <a:solidFill>
                <a:schemeClr val="dk1"/>
              </a:solidFill>
              <a:highlight>
                <a:srgbClr val="EBF8FD"/>
              </a:highlight>
              <a:latin typeface="Roboto Slab"/>
              <a:ea typeface="Roboto Slab"/>
              <a:cs typeface="Roboto Slab"/>
              <a:sym typeface="Roboto Slab"/>
            </a:endParaRPr>
          </a:p>
          <a:p>
            <a:pPr marL="0" lvl="0" indent="0" algn="l" rtl="0">
              <a:lnSpc>
                <a:spcPct val="115000"/>
              </a:lnSpc>
              <a:spcBef>
                <a:spcPts val="14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The purpose of interoperability is to decrease friction in the data flow from data sources to data using services, while eliminating the possibilities of data lock-in. It should be achieved by continuously driving towards </a:t>
            </a:r>
            <a:r>
              <a:rPr lang="en-GB" sz="1050" b="1">
                <a:solidFill>
                  <a:srgbClr val="020202"/>
                </a:solidFill>
                <a:highlight>
                  <a:srgbClr val="EBF8FD"/>
                </a:highlight>
                <a:latin typeface="Montserrat"/>
                <a:ea typeface="Montserrat"/>
                <a:cs typeface="Montserrat"/>
                <a:sym typeface="Montserrat"/>
              </a:rPr>
              <a:t>common business practices and technical standards</a:t>
            </a:r>
            <a:r>
              <a:rPr lang="en-GB" sz="1050">
                <a:solidFill>
                  <a:srgbClr val="020202"/>
                </a:solidFill>
                <a:highlight>
                  <a:srgbClr val="EBF8FD"/>
                </a:highlight>
                <a:latin typeface="Montserrat"/>
                <a:ea typeface="Montserrat"/>
                <a:cs typeface="Montserrat"/>
                <a:sym typeface="Montserrat"/>
              </a:rPr>
              <a:t>.</a:t>
            </a:r>
            <a:endParaRPr sz="1050">
              <a:solidFill>
                <a:srgbClr val="020202"/>
              </a:solidFill>
              <a:highlight>
                <a:srgbClr val="EBF8FD"/>
              </a:highlight>
              <a:latin typeface="Montserrat"/>
              <a:ea typeface="Montserrat"/>
              <a:cs typeface="Montserrat"/>
              <a:sym typeface="Montserrat"/>
            </a:endParaRPr>
          </a:p>
          <a:p>
            <a:pPr marL="0" lvl="0" indent="0" algn="l" rtl="0">
              <a:lnSpc>
                <a:spcPct val="115000"/>
              </a:lnSpc>
              <a:spcBef>
                <a:spcPts val="1500"/>
              </a:spcBef>
              <a:spcAft>
                <a:spcPts val="0"/>
              </a:spcAft>
              <a:buClr>
                <a:schemeClr val="dk1"/>
              </a:buClr>
              <a:buSzPts val="1100"/>
              <a:buFont typeface="Arial"/>
              <a:buNone/>
            </a:pPr>
            <a:r>
              <a:rPr lang="en-GB" sz="1050">
                <a:solidFill>
                  <a:srgbClr val="020202"/>
                </a:solidFill>
                <a:highlight>
                  <a:srgbClr val="EBF8FD"/>
                </a:highlight>
                <a:latin typeface="Montserrat"/>
                <a:ea typeface="Montserrat"/>
                <a:cs typeface="Montserrat"/>
                <a:sym typeface="Montserrat"/>
              </a:rPr>
              <a:t>In order to maximise the positive effects of open ecosystems, we will continuously work towards interoperability of data, open APIs, protocols, applications and infrastructure, so that all personal data are </a:t>
            </a:r>
            <a:r>
              <a:rPr lang="en-GB" sz="1050" b="1">
                <a:solidFill>
                  <a:srgbClr val="020202"/>
                </a:solidFill>
                <a:highlight>
                  <a:srgbClr val="EBF8FD"/>
                </a:highlight>
                <a:latin typeface="Montserrat"/>
                <a:ea typeface="Montserrat"/>
                <a:cs typeface="Montserrat"/>
                <a:sym typeface="Montserrat"/>
              </a:rPr>
              <a:t>portable and reusable</a:t>
            </a:r>
            <a:r>
              <a:rPr lang="en-GB" sz="1050">
                <a:solidFill>
                  <a:srgbClr val="020202"/>
                </a:solidFill>
                <a:highlight>
                  <a:srgbClr val="EBF8FD"/>
                </a:highlight>
                <a:latin typeface="Montserrat"/>
                <a:ea typeface="Montserrat"/>
                <a:cs typeface="Montserrat"/>
                <a:sym typeface="Montserrat"/>
              </a:rPr>
              <a:t>, without losing user control. We will build upon commonly accepted standards, ontologies, libraries and schemas, or help develop new ones if necessary.</a:t>
            </a:r>
            <a:endParaRPr sz="1050">
              <a:solidFill>
                <a:srgbClr val="020202"/>
              </a:solidFill>
              <a:highlight>
                <a:srgbClr val="EBF8FD"/>
              </a:highlight>
              <a:latin typeface="Montserrat"/>
              <a:ea typeface="Montserrat"/>
              <a:cs typeface="Montserrat"/>
              <a:sym typeface="Montserrat"/>
            </a:endParaRPr>
          </a:p>
          <a:p>
            <a:pPr marL="0" lvl="0" indent="0" algn="l" rtl="0">
              <a:spcBef>
                <a:spcPts val="1500"/>
              </a:spcBef>
              <a:spcAft>
                <a:spcPts val="0"/>
              </a:spcAft>
              <a:buNone/>
            </a:pP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bd3f459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bd3f45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852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MYDATA GLOBAL 2018, CONFERENCE 2019</a:t>
            </a:r>
          </a:p>
        </p:txBody>
      </p:sp>
    </p:spTree>
    <p:extLst>
      <p:ext uri="{BB962C8B-B14F-4D97-AF65-F5344CB8AC3E}">
        <p14:creationId xmlns:p14="http://schemas.microsoft.com/office/powerpoint/2010/main" val="976138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f749bffa4_2_3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t>Object: Building an Open Ecosystem (Timeline)</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Low entry barrier, interoperability, fair and transparent governance (who sets the rules), balanced value sharing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rgbClr val="585858"/>
              </a:buClr>
              <a:buFont typeface="Arial"/>
              <a:buNone/>
            </a:pPr>
            <a:r>
              <a:rPr lang="en-GB" sz="1350" b="1">
                <a:solidFill>
                  <a:srgbClr val="585858"/>
                </a:solidFill>
              </a:rPr>
              <a:t>Who are involved:</a:t>
            </a:r>
            <a:r>
              <a:rPr lang="en-GB" sz="1350">
                <a:solidFill>
                  <a:srgbClr val="585858"/>
                </a:solidFill>
              </a:rPr>
              <a:t> Individuals (needs and preferences), companies (data providers and users, use-cases), research (facilitation role, hard problems, first trials, educating and building capacity), potential MyData operators (new role: new entities?, PIMS, Banks, Telcos, Gov, Individuals “self-operating”)  government (regulation, funding, use-cases), media (awareness), NGOs (awareness, community building, citizen activism, lobbying), startups (specific solutions for individuals, data providers, data users and the operators)…</a:t>
            </a:r>
            <a:endParaRPr>
              <a:solidFill>
                <a:schemeClr val="dk1"/>
              </a:solidFill>
            </a:endParaRPr>
          </a:p>
          <a:p>
            <a:pPr marL="0" lvl="0" indent="0" algn="l" rtl="0">
              <a:spcBef>
                <a:spcPts val="0"/>
              </a:spcBef>
              <a:spcAft>
                <a:spcPts val="0"/>
              </a:spcAft>
              <a:buNone/>
            </a:pPr>
            <a:endParaRPr/>
          </a:p>
        </p:txBody>
      </p:sp>
      <p:sp>
        <p:nvSpPr>
          <p:cNvPr id="969" name="Google Shape;969;g1f749bffa4_2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g3312108f3d_0_2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3" name="Google Shape;2813;g3312108f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23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86e8a6aa_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386e8a6aa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19b9b0a154fcf474_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19b9b0a154fcf47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GB" sz="1200" i="1">
                <a:solidFill>
                  <a:schemeClr val="dk1"/>
                </a:solidFill>
              </a:rPr>
              <a:t>“Kansalaisten oikeutta omaan digitaaliseen tietoon ja yksityisyyden suojaan vahvistetaan. Yksilöille luodaan mahdollisuus hallita omia julkisissa tietojärjestelmissä olevia henkilötietojaan omadata-periaatteen mukaisesti ja antaa lupa niiden käyttöön muissa palveluissa.”</a:t>
            </a:r>
            <a:endParaRPr sz="1200" i="1">
              <a:solidFill>
                <a:schemeClr val="dk1"/>
              </a:solidFill>
            </a:endParaRPr>
          </a:p>
          <a:p>
            <a:pPr marL="0" lvl="0" indent="0" algn="ctr" rtl="0">
              <a:spcBef>
                <a:spcPts val="600"/>
              </a:spcBef>
              <a:spcAft>
                <a:spcPts val="0"/>
              </a:spcAft>
              <a:buNone/>
            </a:pPr>
            <a:endParaRPr sz="1200" i="1">
              <a:solidFill>
                <a:schemeClr val="dk1"/>
              </a:solidFill>
            </a:endParaRPr>
          </a:p>
          <a:p>
            <a:pPr marL="0" lvl="0" indent="0" algn="ctr" rtl="0">
              <a:spcBef>
                <a:spcPts val="600"/>
              </a:spcBef>
              <a:spcAft>
                <a:spcPts val="0"/>
              </a:spcAft>
              <a:buNone/>
            </a:pPr>
            <a:r>
              <a:rPr lang="en-GB" sz="1200" i="1">
                <a:solidFill>
                  <a:schemeClr val="dk1"/>
                </a:solidFill>
              </a:rPr>
              <a:t>“Kootaan tietoa eri tavoista turvata paremmin kansalaisten oikeuksia hallinnoida omia tietojaan omadata-periaatteen mukaisesti. Edistetään tavoitetta niin kansallisessa kuin kansainvälisessä sääntelyssä.”</a:t>
            </a:r>
            <a:endParaRPr sz="1400">
              <a:solidFill>
                <a:schemeClr val="dk1"/>
              </a:solidFill>
            </a:endParaRPr>
          </a:p>
          <a:p>
            <a:pPr marL="0" lvl="0" indent="0" algn="r" rtl="0">
              <a:spcBef>
                <a:spcPts val="600"/>
              </a:spcBef>
              <a:spcAft>
                <a:spcPts val="0"/>
              </a:spcAft>
              <a:buNone/>
            </a:pPr>
            <a:r>
              <a:rPr lang="en-GB" sz="1200" u="sng">
                <a:solidFill>
                  <a:schemeClr val="hlink"/>
                </a:solidFill>
                <a:hlinkClick r:id="rId3"/>
              </a:rPr>
              <a:t>Antti Rinteen hallituksen ohjelma 3.6.2019 - s.106 &amp; 112</a:t>
            </a:r>
            <a:endParaRPr sz="1200">
              <a:solidFill>
                <a:schemeClr val="dk1"/>
              </a:solidFill>
            </a:endParaRPr>
          </a:p>
          <a:p>
            <a:pPr marL="0" lvl="0" indent="0" algn="l" rtl="0">
              <a:spcBef>
                <a:spcPts val="0"/>
              </a:spcBef>
              <a:spcAft>
                <a:spcPts val="0"/>
              </a:spcAft>
              <a:buNone/>
            </a:pPr>
            <a:endParaRPr sz="1200">
              <a:solidFill>
                <a:schemeClr val="dk1"/>
              </a:solidFill>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1386e8a6aa_2_1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1386e8a6aa_2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object: Pilots Contributing to the MyData Core</a:t>
            </a:r>
            <a:endParaRPr b="1"/>
          </a:p>
        </p:txBody>
      </p:sp>
    </p:spTree>
    <p:extLst>
      <p:ext uri="{BB962C8B-B14F-4D97-AF65-F5344CB8AC3E}">
        <p14:creationId xmlns:p14="http://schemas.microsoft.com/office/powerpoint/2010/main" val="278441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5850a53a69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5" name="Google Shape;2355;g5850a53a69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672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5850a53a69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9" name="Google Shape;2759;g5850a53a69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531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Google Shape;2748;g5850a53a69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9" name="Google Shape;2749;g5850a53a6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3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9ddcd425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39ddcd425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60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Low transaction costs, Integrated payment mechanism</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Legal compliance, auditability, good governance</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Trust, transparency</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Free choice for people, fair and balanced</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Understandable</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Healthy competition, Network effects benefitting all</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Interoperability</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Ease of use, design simplicity</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0d74ff74e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0d74ff74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472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bd3f459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bd3f45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79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Hack it movie July 24 from </a:t>
            </a:r>
            <a:r>
              <a:rPr lang="en-US" sz="1100" b="0" i="0" u="none" strike="noStrike" cap="none" dirty="0" err="1">
                <a:solidFill>
                  <a:srgbClr val="000000"/>
                </a:solidFill>
                <a:effectLst/>
                <a:latin typeface="Arial"/>
                <a:ea typeface="Arial"/>
                <a:cs typeface="Arial"/>
                <a:sym typeface="Arial"/>
              </a:rPr>
              <a:t>netflix</a:t>
            </a:r>
            <a:r>
              <a:rPr lang="en-US" sz="1100" b="0" i="0" u="none" strike="noStrike" cap="none" dirty="0">
                <a:solidFill>
                  <a:srgbClr val="000000"/>
                </a:solidFill>
                <a:effectLst/>
                <a:latin typeface="Arial"/>
                <a:ea typeface="Arial"/>
                <a:cs typeface="Arial"/>
                <a:sym typeface="Arial"/>
              </a:rPr>
              <a:t>. Cambridge Analytica. Movie our Board member Paul-Olivier </a:t>
            </a:r>
            <a:r>
              <a:rPr lang="en-US" sz="1100" b="0" i="0" u="none" strike="noStrike" cap="none" dirty="0" err="1">
                <a:solidFill>
                  <a:srgbClr val="000000"/>
                </a:solidFill>
                <a:effectLst/>
                <a:latin typeface="Arial"/>
                <a:ea typeface="Arial"/>
                <a:cs typeface="Arial"/>
                <a:sym typeface="Arial"/>
              </a:rPr>
              <a:t>Dehaye</a:t>
            </a:r>
            <a:r>
              <a:rPr lang="en-US" sz="1100" b="0" i="0" u="none" strike="noStrike" cap="none" dirty="0">
                <a:solidFill>
                  <a:srgbClr val="000000"/>
                </a:solidFill>
                <a:effectLst/>
                <a:latin typeface="Arial"/>
                <a:ea typeface="Arial"/>
                <a:cs typeface="Arial"/>
                <a:sym typeface="Arial"/>
              </a:rPr>
              <a:t> in it. </a:t>
            </a:r>
            <a:endParaRPr lang="en-US" dirty="0"/>
          </a:p>
        </p:txBody>
      </p:sp>
    </p:spTree>
    <p:extLst>
      <p:ext uri="{BB962C8B-B14F-4D97-AF65-F5344CB8AC3E}">
        <p14:creationId xmlns:p14="http://schemas.microsoft.com/office/powerpoint/2010/main" val="3107632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5c21043b7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5c21043b7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87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7b7cdb56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7b7cdb56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MyData keskittyy palauttamaan luottamuksen yrityksen ja yksilön välillä tiedon käsittelyssä.</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bd3f459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dbd3f45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c086961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c086961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4e2c7845ce_4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4e2c7845c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object: MyData Vision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pic" type="tx">
  <p:cSld name="TITLE_AND_BODY">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0" y="0"/>
            <a:ext cx="9158400" cy="9933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Font typeface="Roboto Slab"/>
              <a:buNone/>
              <a:defRPr sz="3600">
                <a:latin typeface="Roboto Slab"/>
                <a:ea typeface="Roboto Slab"/>
                <a:cs typeface="Roboto Slab"/>
                <a:sym typeface="Roboto Slab"/>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 name="Google Shape;10;p2"/>
          <p:cNvSpPr txBox="1">
            <a:spLocks noGrp="1"/>
          </p:cNvSpPr>
          <p:nvPr>
            <p:ph type="body" idx="1"/>
          </p:nvPr>
        </p:nvSpPr>
        <p:spPr>
          <a:xfrm>
            <a:off x="457200" y="1200150"/>
            <a:ext cx="8290200" cy="3725700"/>
          </a:xfrm>
          <a:prstGeom prst="rect">
            <a:avLst/>
          </a:prstGeom>
          <a:noFill/>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Montserrat"/>
              <a:buChar char="●"/>
              <a:defRPr sz="3000">
                <a:solidFill>
                  <a:schemeClr val="dk1"/>
                </a:solidFill>
                <a:latin typeface="Montserrat"/>
                <a:ea typeface="Montserrat"/>
                <a:cs typeface="Montserrat"/>
                <a:sym typeface="Montserrat"/>
              </a:defRPr>
            </a:lvl1pPr>
            <a:lvl2pPr marL="914400" lvl="1"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2pPr>
            <a:lvl3pPr marL="1371600" lvl="2"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3pPr>
            <a:lvl4pPr marL="1828800" lvl="3"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4pPr>
            <a:lvl5pPr marL="2286000" lvl="4"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5pPr>
            <a:lvl6pPr marL="2743200" lvl="5"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6pPr>
            <a:lvl7pPr marL="3200400" lvl="6"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7pPr>
            <a:lvl8pPr marL="3657600" lvl="7"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8pPr>
            <a:lvl9pPr marL="4114800" lvl="8"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3"/>
        <p:cNvGrpSpPr/>
        <p:nvPr/>
      </p:nvGrpSpPr>
      <p:grpSpPr>
        <a:xfrm>
          <a:off x="0" y="0"/>
          <a:ext cx="0" cy="0"/>
          <a:chOff x="0" y="0"/>
          <a:chExt cx="0" cy="0"/>
        </a:xfrm>
      </p:grpSpPr>
      <p:sp>
        <p:nvSpPr>
          <p:cNvPr id="184" name="Google Shape;184;p37"/>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7" name="Google Shape;187;p3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8" name="Google Shape;188;p3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9"/>
        <p:cNvGrpSpPr/>
        <p:nvPr/>
      </p:nvGrpSpPr>
      <p:grpSpPr>
        <a:xfrm>
          <a:off x="0" y="0"/>
          <a:ext cx="0" cy="0"/>
          <a:chOff x="0" y="0"/>
          <a:chExt cx="0" cy="0"/>
        </a:xfrm>
      </p:grpSpPr>
      <p:sp>
        <p:nvSpPr>
          <p:cNvPr id="190" name="Google Shape;190;p3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3" name="Google Shape;193;p38"/>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4" name="Google Shape;194;p38"/>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5" name="Google Shape;195;p3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39"/>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9"/>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00" name="Google Shape;200;p3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1"/>
        <p:cNvGrpSpPr/>
        <p:nvPr/>
      </p:nvGrpSpPr>
      <p:grpSpPr>
        <a:xfrm>
          <a:off x="0" y="0"/>
          <a:ext cx="0" cy="0"/>
          <a:chOff x="0" y="0"/>
          <a:chExt cx="0" cy="0"/>
        </a:xfrm>
      </p:grpSpPr>
      <p:sp>
        <p:nvSpPr>
          <p:cNvPr id="202" name="Google Shape;202;p40"/>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0"/>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0"/>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5" name="Google Shape;205;p40"/>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206" name="Google Shape;206;p4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09" name="Google Shape;209;p4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0"/>
        <p:cNvGrpSpPr/>
        <p:nvPr/>
      </p:nvGrpSpPr>
      <p:grpSpPr>
        <a:xfrm>
          <a:off x="0" y="0"/>
          <a:ext cx="0" cy="0"/>
          <a:chOff x="0" y="0"/>
          <a:chExt cx="0" cy="0"/>
        </a:xfrm>
      </p:grpSpPr>
      <p:sp>
        <p:nvSpPr>
          <p:cNvPr id="211" name="Google Shape;211;p42"/>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2"/>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214" name="Google Shape;214;p42"/>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5" name="Google Shape;215;p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6" name="Google Shape;216;p4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7"/>
        <p:cNvGrpSpPr/>
        <p:nvPr/>
      </p:nvGrpSpPr>
      <p:grpSpPr>
        <a:xfrm>
          <a:off x="0" y="0"/>
          <a:ext cx="0" cy="0"/>
          <a:chOff x="0" y="0"/>
          <a:chExt cx="0" cy="0"/>
        </a:xfrm>
      </p:grpSpPr>
      <p:sp>
        <p:nvSpPr>
          <p:cNvPr id="218" name="Google Shape;218;p43"/>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3"/>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3"/>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221" name="Google Shape;221;p4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222"/>
        <p:cNvGrpSpPr/>
        <p:nvPr/>
      </p:nvGrpSpPr>
      <p:grpSpPr>
        <a:xfrm>
          <a:off x="0" y="0"/>
          <a:ext cx="0" cy="0"/>
          <a:chOff x="0" y="0"/>
          <a:chExt cx="0" cy="0"/>
        </a:xfrm>
      </p:grpSpPr>
      <p:sp>
        <p:nvSpPr>
          <p:cNvPr id="223" name="Google Shape;223;p44"/>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4" name="Google Shape;224;p44"/>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5" name="Google Shape;225;p4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226"/>
        <p:cNvGrpSpPr/>
        <p:nvPr/>
      </p:nvGrpSpPr>
      <p:grpSpPr>
        <a:xfrm>
          <a:off x="0" y="0"/>
          <a:ext cx="0" cy="0"/>
          <a:chOff x="0" y="0"/>
          <a:chExt cx="0" cy="0"/>
        </a:xfrm>
      </p:grpSpPr>
      <p:sp>
        <p:nvSpPr>
          <p:cNvPr id="227" name="Google Shape;227;p4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opic" type="tx">
  <p:cSld name="TITLE_AND_BODY">
    <p:bg>
      <p:bgPr>
        <a:solidFill>
          <a:srgbClr val="FFFFFF"/>
        </a:solidFill>
        <a:effectLst/>
      </p:bgPr>
    </p:bg>
    <p:spTree>
      <p:nvGrpSpPr>
        <p:cNvPr id="1" name="Shape 265"/>
        <p:cNvGrpSpPr/>
        <p:nvPr/>
      </p:nvGrpSpPr>
      <p:grpSpPr>
        <a:xfrm>
          <a:off x="0" y="0"/>
          <a:ext cx="0" cy="0"/>
          <a:chOff x="0" y="0"/>
          <a:chExt cx="0" cy="0"/>
        </a:xfrm>
      </p:grpSpPr>
      <p:sp>
        <p:nvSpPr>
          <p:cNvPr id="266" name="Google Shape;266;p57"/>
          <p:cNvSpPr txBox="1">
            <a:spLocks noGrp="1"/>
          </p:cNvSpPr>
          <p:nvPr>
            <p:ph type="title"/>
          </p:nvPr>
        </p:nvSpPr>
        <p:spPr>
          <a:xfrm>
            <a:off x="0" y="0"/>
            <a:ext cx="9158400" cy="993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Roboto Slab"/>
              <a:buNone/>
              <a:defRPr sz="3600">
                <a:latin typeface="Roboto Slab"/>
                <a:ea typeface="Roboto Slab"/>
                <a:cs typeface="Roboto Slab"/>
                <a:sym typeface="Roboto Slab"/>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7" name="Google Shape;267;p57"/>
          <p:cNvSpPr txBox="1">
            <a:spLocks noGrp="1"/>
          </p:cNvSpPr>
          <p:nvPr>
            <p:ph type="body" idx="1"/>
          </p:nvPr>
        </p:nvSpPr>
        <p:spPr>
          <a:xfrm>
            <a:off x="457200" y="1200150"/>
            <a:ext cx="8290200" cy="3725700"/>
          </a:xfrm>
          <a:prstGeom prst="rect">
            <a:avLst/>
          </a:prstGeom>
          <a:noFill/>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Montserrat"/>
              <a:buChar char="●"/>
              <a:defRPr sz="3000">
                <a:solidFill>
                  <a:schemeClr val="dk1"/>
                </a:solidFill>
                <a:latin typeface="Montserrat"/>
                <a:ea typeface="Montserrat"/>
                <a:cs typeface="Montserrat"/>
                <a:sym typeface="Montserrat"/>
              </a:defRPr>
            </a:lvl1pPr>
            <a:lvl2pPr marL="914400" lvl="1"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2pPr>
            <a:lvl3pPr marL="1371600" lvl="2"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3pPr>
            <a:lvl4pPr marL="1828800" lvl="3"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4pPr>
            <a:lvl5pPr marL="2286000" lvl="4"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5pPr>
            <a:lvl6pPr marL="2743200" lvl="5"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6pPr>
            <a:lvl7pPr marL="3200400" lvl="6"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7pPr>
            <a:lvl8pPr marL="3657600" lvl="7"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8pPr>
            <a:lvl9pPr marL="4114800" lvl="8"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c with title">
  <p:cSld name="TITLE_AND_BODY_1">
    <p:bg>
      <p:bgPr>
        <a:solidFill>
          <a:srgbClr val="FFFFFF"/>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0" y="0"/>
            <a:ext cx="9158400" cy="993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Roboto Slab"/>
              <a:buNone/>
              <a:defRPr sz="3600">
                <a:latin typeface="Roboto Slab"/>
                <a:ea typeface="Roboto Slab"/>
                <a:cs typeface="Roboto Slab"/>
                <a:sym typeface="Roboto Slab"/>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c with title">
  <p:cSld name="TITLE_AND_BODY_1">
    <p:bg>
      <p:bgPr>
        <a:solidFill>
          <a:srgbClr val="FFFFFF"/>
        </a:solidFill>
        <a:effectLst/>
      </p:bgPr>
    </p:bg>
    <p:spTree>
      <p:nvGrpSpPr>
        <p:cNvPr id="1" name="Shape 268"/>
        <p:cNvGrpSpPr/>
        <p:nvPr/>
      </p:nvGrpSpPr>
      <p:grpSpPr>
        <a:xfrm>
          <a:off x="0" y="0"/>
          <a:ext cx="0" cy="0"/>
          <a:chOff x="0" y="0"/>
          <a:chExt cx="0" cy="0"/>
        </a:xfrm>
      </p:grpSpPr>
      <p:sp>
        <p:nvSpPr>
          <p:cNvPr id="269" name="Google Shape;269;p58"/>
          <p:cNvSpPr txBox="1">
            <a:spLocks noGrp="1"/>
          </p:cNvSpPr>
          <p:nvPr>
            <p:ph type="title"/>
          </p:nvPr>
        </p:nvSpPr>
        <p:spPr>
          <a:xfrm>
            <a:off x="0" y="0"/>
            <a:ext cx="9158400" cy="993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Roboto Slab"/>
              <a:buNone/>
              <a:defRPr sz="3600">
                <a:latin typeface="Roboto Slab"/>
                <a:ea typeface="Roboto Slab"/>
                <a:cs typeface="Roboto Slab"/>
                <a:sym typeface="Roboto Slab"/>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ight">
  <p:cSld name="CUSTOM">
    <p:spTree>
      <p:nvGrpSpPr>
        <p:cNvPr id="1" name="Shape 271"/>
        <p:cNvGrpSpPr/>
        <p:nvPr/>
      </p:nvGrpSpPr>
      <p:grpSpPr>
        <a:xfrm>
          <a:off x="0" y="0"/>
          <a:ext cx="0" cy="0"/>
          <a:chOff x="0" y="0"/>
          <a:chExt cx="0" cy="0"/>
        </a:xfrm>
      </p:grpSpPr>
      <p:sp>
        <p:nvSpPr>
          <p:cNvPr id="272" name="Google Shape;272;p60"/>
          <p:cNvSpPr txBox="1">
            <a:spLocks noGrp="1"/>
          </p:cNvSpPr>
          <p:nvPr>
            <p:ph type="title"/>
          </p:nvPr>
        </p:nvSpPr>
        <p:spPr>
          <a:xfrm>
            <a:off x="5487775" y="117900"/>
            <a:ext cx="3670500" cy="5025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F4F2F1"/>
        </a:solidFill>
        <a:effectLst/>
      </p:bgPr>
    </p:bg>
    <p:spTree>
      <p:nvGrpSpPr>
        <p:cNvPr id="1" name="Shape 273"/>
        <p:cNvGrpSpPr/>
        <p:nvPr/>
      </p:nvGrpSpPr>
      <p:grpSpPr>
        <a:xfrm>
          <a:off x="0" y="0"/>
          <a:ext cx="0" cy="0"/>
          <a:chOff x="0" y="0"/>
          <a:chExt cx="0" cy="0"/>
        </a:xfrm>
      </p:grpSpPr>
      <p:sp>
        <p:nvSpPr>
          <p:cNvPr id="274" name="Google Shape;274;p61"/>
          <p:cNvSpPr txBox="1"/>
          <p:nvPr/>
        </p:nvSpPr>
        <p:spPr>
          <a:xfrm>
            <a:off x="922000" y="1074625"/>
            <a:ext cx="7048500" cy="142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 name="Google Shape;275;p61"/>
          <p:cNvSpPr txBox="1">
            <a:spLocks noGrp="1"/>
          </p:cNvSpPr>
          <p:nvPr>
            <p:ph type="title"/>
          </p:nvPr>
        </p:nvSpPr>
        <p:spPr>
          <a:xfrm>
            <a:off x="0" y="107151"/>
            <a:ext cx="9158400" cy="2873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76" name="Google Shape;276;p61"/>
          <p:cNvSpPr txBox="1">
            <a:spLocks noGrp="1"/>
          </p:cNvSpPr>
          <p:nvPr>
            <p:ph type="body" idx="1"/>
          </p:nvPr>
        </p:nvSpPr>
        <p:spPr>
          <a:xfrm>
            <a:off x="865250" y="3471775"/>
            <a:ext cx="7482300" cy="1018800"/>
          </a:xfrm>
          <a:prstGeom prst="rect">
            <a:avLst/>
          </a:prstGeom>
        </p:spPr>
        <p:txBody>
          <a:bodyPr spcFirstLastPara="1" wrap="square" lIns="91425" tIns="91425" rIns="91425" bIns="91425" anchor="t" anchorCtr="0">
            <a:noAutofit/>
          </a:bodyPr>
          <a:lstStyle>
            <a:lvl1pPr marL="457200" lvl="0" indent="-342900" algn="ctr" rtl="0">
              <a:spcBef>
                <a:spcPts val="600"/>
              </a:spcBef>
              <a:spcAft>
                <a:spcPts val="0"/>
              </a:spcAft>
              <a:buSzPts val="1800"/>
              <a:buChar char="●"/>
              <a:defRPr sz="1800" i="1"/>
            </a:lvl1pPr>
            <a:lvl2pPr marL="914400" lvl="1" indent="-342900" algn="ctr" rtl="0">
              <a:spcBef>
                <a:spcPts val="0"/>
              </a:spcBef>
              <a:spcAft>
                <a:spcPts val="0"/>
              </a:spcAft>
              <a:buSzPts val="1800"/>
              <a:buChar char="○"/>
              <a:defRPr sz="1800" i="1"/>
            </a:lvl2pPr>
            <a:lvl3pPr marL="1371600" lvl="2" indent="-342900" algn="ctr" rtl="0">
              <a:spcBef>
                <a:spcPts val="0"/>
              </a:spcBef>
              <a:spcAft>
                <a:spcPts val="0"/>
              </a:spcAft>
              <a:buSzPts val="1800"/>
              <a:buChar char="■"/>
              <a:defRPr sz="1800" i="1"/>
            </a:lvl3pPr>
            <a:lvl4pPr marL="1828800" lvl="3" indent="-342900" algn="ctr" rtl="0">
              <a:spcBef>
                <a:spcPts val="0"/>
              </a:spcBef>
              <a:spcAft>
                <a:spcPts val="0"/>
              </a:spcAft>
              <a:buSzPts val="1800"/>
              <a:buChar char="●"/>
              <a:defRPr i="1"/>
            </a:lvl4pPr>
            <a:lvl5pPr marL="2286000" lvl="4" indent="-342900" algn="ctr" rtl="0">
              <a:spcBef>
                <a:spcPts val="0"/>
              </a:spcBef>
              <a:spcAft>
                <a:spcPts val="0"/>
              </a:spcAft>
              <a:buSzPts val="1800"/>
              <a:buChar char="○"/>
              <a:defRPr i="1"/>
            </a:lvl5pPr>
            <a:lvl6pPr marL="2743200" lvl="5" indent="-342900" algn="ctr" rtl="0">
              <a:spcBef>
                <a:spcPts val="0"/>
              </a:spcBef>
              <a:spcAft>
                <a:spcPts val="0"/>
              </a:spcAft>
              <a:buSzPts val="1800"/>
              <a:buChar char="■"/>
              <a:defRPr i="1"/>
            </a:lvl6pPr>
            <a:lvl7pPr marL="3200400" lvl="6" indent="-342900" algn="ctr" rtl="0">
              <a:spcBef>
                <a:spcPts val="0"/>
              </a:spcBef>
              <a:spcAft>
                <a:spcPts val="0"/>
              </a:spcAft>
              <a:buSzPts val="1800"/>
              <a:buChar char="●"/>
              <a:defRPr i="1"/>
            </a:lvl7pPr>
            <a:lvl8pPr marL="3657600" lvl="7" indent="-342900" algn="ctr" rtl="0">
              <a:spcBef>
                <a:spcPts val="0"/>
              </a:spcBef>
              <a:spcAft>
                <a:spcPts val="0"/>
              </a:spcAft>
              <a:buSzPts val="1800"/>
              <a:buChar char="○"/>
              <a:defRPr i="1"/>
            </a:lvl8pPr>
            <a:lvl9pPr marL="4114800" lvl="8" indent="-342900" algn="ctr" rtl="0">
              <a:spcBef>
                <a:spcPts val="0"/>
              </a:spcBef>
              <a:spcAft>
                <a:spcPts val="0"/>
              </a:spcAft>
              <a:buSzPts val="1800"/>
              <a:buChar char="■"/>
              <a:defRPr i="1"/>
            </a:lvl9pPr>
          </a:lstStyle>
          <a:p>
            <a:endParaRPr/>
          </a:p>
        </p:txBody>
      </p:sp>
      <p:cxnSp>
        <p:nvCxnSpPr>
          <p:cNvPr id="277" name="Google Shape;277;p61"/>
          <p:cNvCxnSpPr/>
          <p:nvPr/>
        </p:nvCxnSpPr>
        <p:spPr>
          <a:xfrm>
            <a:off x="3519925" y="3067000"/>
            <a:ext cx="2212200" cy="99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8"/>
        <p:cNvGrpSpPr/>
        <p:nvPr/>
      </p:nvGrpSpPr>
      <p:grpSpPr>
        <a:xfrm>
          <a:off x="0" y="0"/>
          <a:ext cx="0" cy="0"/>
          <a:chOff x="0" y="0"/>
          <a:chExt cx="0" cy="0"/>
        </a:xfrm>
      </p:grpSpPr>
      <p:sp>
        <p:nvSpPr>
          <p:cNvPr id="279" name="Google Shape;279;p6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0" name="Google Shape;280;p6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1" name="Google Shape;281;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yellow">
  <p:cSld name="TITLE_1_1">
    <p:bg>
      <p:bgPr>
        <a:solidFill>
          <a:srgbClr val="FDB940"/>
        </a:solidFill>
        <a:effectLst/>
      </p:bgPr>
    </p:bg>
    <p:spTree>
      <p:nvGrpSpPr>
        <p:cNvPr id="1" name="Shape 282"/>
        <p:cNvGrpSpPr/>
        <p:nvPr/>
      </p:nvGrpSpPr>
      <p:grpSpPr>
        <a:xfrm>
          <a:off x="0" y="0"/>
          <a:ext cx="0" cy="0"/>
          <a:chOff x="0" y="0"/>
          <a:chExt cx="0" cy="0"/>
        </a:xfrm>
      </p:grpSpPr>
      <p:sp>
        <p:nvSpPr>
          <p:cNvPr id="283" name="Google Shape;283;p63"/>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33333"/>
              </a:buClr>
              <a:buSzPts val="5200"/>
              <a:buNone/>
              <a:defRPr sz="5200">
                <a:solidFill>
                  <a:srgbClr val="33333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c with title">
  <p:cSld name="TITLE_AND_BODY_1">
    <p:spTree>
      <p:nvGrpSpPr>
        <p:cNvPr id="1" name="Shape 292"/>
        <p:cNvGrpSpPr/>
        <p:nvPr/>
      </p:nvGrpSpPr>
      <p:grpSpPr>
        <a:xfrm>
          <a:off x="0" y="0"/>
          <a:ext cx="0" cy="0"/>
          <a:chOff x="0" y="0"/>
          <a:chExt cx="0" cy="0"/>
        </a:xfrm>
      </p:grpSpPr>
      <p:sp>
        <p:nvSpPr>
          <p:cNvPr id="293" name="Google Shape;293;p66"/>
          <p:cNvSpPr txBox="1">
            <a:spLocks noGrp="1"/>
          </p:cNvSpPr>
          <p:nvPr>
            <p:ph type="title"/>
          </p:nvPr>
        </p:nvSpPr>
        <p:spPr>
          <a:xfrm>
            <a:off x="0" y="0"/>
            <a:ext cx="9158400" cy="993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Roboto Slab"/>
              <a:buNone/>
              <a:defRPr sz="3600">
                <a:latin typeface="Roboto Slab"/>
                <a:ea typeface="Roboto Slab"/>
                <a:cs typeface="Roboto Slab"/>
                <a:sym typeface="Roboto Slab"/>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ight">
  <p:cSld name="CUSTOM">
    <p:spTree>
      <p:nvGrpSpPr>
        <p:cNvPr id="1" name="Shape 295"/>
        <p:cNvGrpSpPr/>
        <p:nvPr/>
      </p:nvGrpSpPr>
      <p:grpSpPr>
        <a:xfrm>
          <a:off x="0" y="0"/>
          <a:ext cx="0" cy="0"/>
          <a:chOff x="0" y="0"/>
          <a:chExt cx="0" cy="0"/>
        </a:xfrm>
      </p:grpSpPr>
      <p:sp>
        <p:nvSpPr>
          <p:cNvPr id="296" name="Google Shape;296;p68"/>
          <p:cNvSpPr txBox="1">
            <a:spLocks noGrp="1"/>
          </p:cNvSpPr>
          <p:nvPr>
            <p:ph type="title"/>
          </p:nvPr>
        </p:nvSpPr>
        <p:spPr>
          <a:xfrm>
            <a:off x="5478425" y="117900"/>
            <a:ext cx="3679800" cy="5025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97"/>
        <p:cNvGrpSpPr/>
        <p:nvPr/>
      </p:nvGrpSpPr>
      <p:grpSpPr>
        <a:xfrm>
          <a:off x="0" y="0"/>
          <a:ext cx="0" cy="0"/>
          <a:chOff x="0" y="0"/>
          <a:chExt cx="0" cy="0"/>
        </a:xfrm>
      </p:grpSpPr>
      <p:sp>
        <p:nvSpPr>
          <p:cNvPr id="298" name="Google Shape;298;p69"/>
          <p:cNvSpPr txBox="1"/>
          <p:nvPr/>
        </p:nvSpPr>
        <p:spPr>
          <a:xfrm>
            <a:off x="922000" y="1074625"/>
            <a:ext cx="7048500" cy="142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69"/>
          <p:cNvSpPr txBox="1">
            <a:spLocks noGrp="1"/>
          </p:cNvSpPr>
          <p:nvPr>
            <p:ph type="title"/>
          </p:nvPr>
        </p:nvSpPr>
        <p:spPr>
          <a:xfrm>
            <a:off x="0" y="107151"/>
            <a:ext cx="9158400" cy="2873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00" name="Google Shape;300;p69"/>
          <p:cNvSpPr txBox="1">
            <a:spLocks noGrp="1"/>
          </p:cNvSpPr>
          <p:nvPr>
            <p:ph type="body" idx="1"/>
          </p:nvPr>
        </p:nvSpPr>
        <p:spPr>
          <a:xfrm>
            <a:off x="865250" y="3471775"/>
            <a:ext cx="7482300" cy="1018800"/>
          </a:xfrm>
          <a:prstGeom prst="rect">
            <a:avLst/>
          </a:prstGeom>
        </p:spPr>
        <p:txBody>
          <a:bodyPr spcFirstLastPara="1" wrap="square" lIns="91425" tIns="91425" rIns="91425" bIns="91425" anchor="t" anchorCtr="0">
            <a:noAutofit/>
          </a:bodyPr>
          <a:lstStyle>
            <a:lvl1pPr marL="457200" lvl="0" indent="-342900" algn="ctr" rtl="0">
              <a:spcBef>
                <a:spcPts val="600"/>
              </a:spcBef>
              <a:spcAft>
                <a:spcPts val="0"/>
              </a:spcAft>
              <a:buSzPts val="1800"/>
              <a:buChar char="●"/>
              <a:defRPr sz="1800" i="1"/>
            </a:lvl1pPr>
            <a:lvl2pPr marL="914400" lvl="1" indent="-342900" algn="ctr" rtl="0">
              <a:spcBef>
                <a:spcPts val="0"/>
              </a:spcBef>
              <a:spcAft>
                <a:spcPts val="0"/>
              </a:spcAft>
              <a:buSzPts val="1800"/>
              <a:buChar char="○"/>
              <a:defRPr sz="1800" i="1"/>
            </a:lvl2pPr>
            <a:lvl3pPr marL="1371600" lvl="2" indent="-342900" algn="ctr" rtl="0">
              <a:spcBef>
                <a:spcPts val="0"/>
              </a:spcBef>
              <a:spcAft>
                <a:spcPts val="0"/>
              </a:spcAft>
              <a:buSzPts val="1800"/>
              <a:buChar char="■"/>
              <a:defRPr sz="1800" i="1"/>
            </a:lvl3pPr>
            <a:lvl4pPr marL="1828800" lvl="3" indent="-342900" algn="ctr" rtl="0">
              <a:spcBef>
                <a:spcPts val="0"/>
              </a:spcBef>
              <a:spcAft>
                <a:spcPts val="0"/>
              </a:spcAft>
              <a:buSzPts val="1800"/>
              <a:buChar char="●"/>
              <a:defRPr i="1"/>
            </a:lvl4pPr>
            <a:lvl5pPr marL="2286000" lvl="4" indent="-342900" algn="ctr" rtl="0">
              <a:spcBef>
                <a:spcPts val="0"/>
              </a:spcBef>
              <a:spcAft>
                <a:spcPts val="0"/>
              </a:spcAft>
              <a:buSzPts val="1800"/>
              <a:buChar char="○"/>
              <a:defRPr i="1"/>
            </a:lvl5pPr>
            <a:lvl6pPr marL="2743200" lvl="5" indent="-342900" algn="ctr" rtl="0">
              <a:spcBef>
                <a:spcPts val="0"/>
              </a:spcBef>
              <a:spcAft>
                <a:spcPts val="0"/>
              </a:spcAft>
              <a:buSzPts val="1800"/>
              <a:buChar char="■"/>
              <a:defRPr i="1"/>
            </a:lvl6pPr>
            <a:lvl7pPr marL="3200400" lvl="6" indent="-342900" algn="ctr" rtl="0">
              <a:spcBef>
                <a:spcPts val="0"/>
              </a:spcBef>
              <a:spcAft>
                <a:spcPts val="0"/>
              </a:spcAft>
              <a:buSzPts val="1800"/>
              <a:buChar char="●"/>
              <a:defRPr i="1"/>
            </a:lvl7pPr>
            <a:lvl8pPr marL="3657600" lvl="7" indent="-342900" algn="ctr" rtl="0">
              <a:spcBef>
                <a:spcPts val="0"/>
              </a:spcBef>
              <a:spcAft>
                <a:spcPts val="0"/>
              </a:spcAft>
              <a:buSzPts val="1800"/>
              <a:buChar char="○"/>
              <a:defRPr i="1"/>
            </a:lvl8pPr>
            <a:lvl9pPr marL="4114800" lvl="8" indent="-342900" algn="ctr" rtl="0">
              <a:spcBef>
                <a:spcPts val="0"/>
              </a:spcBef>
              <a:spcAft>
                <a:spcPts val="0"/>
              </a:spcAft>
              <a:buSzPts val="1800"/>
              <a:buChar char="■"/>
              <a:defRPr i="1"/>
            </a:lvl9pPr>
          </a:lstStyle>
          <a:p>
            <a:endParaRPr/>
          </a:p>
        </p:txBody>
      </p:sp>
      <p:cxnSp>
        <p:nvCxnSpPr>
          <p:cNvPr id="301" name="Google Shape;301;p69"/>
          <p:cNvCxnSpPr/>
          <p:nvPr/>
        </p:nvCxnSpPr>
        <p:spPr>
          <a:xfrm>
            <a:off x="3519925" y="3067000"/>
            <a:ext cx="2212200" cy="99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2"/>
        <p:cNvGrpSpPr/>
        <p:nvPr/>
      </p:nvGrpSpPr>
      <p:grpSpPr>
        <a:xfrm>
          <a:off x="0" y="0"/>
          <a:ext cx="0" cy="0"/>
          <a:chOff x="0" y="0"/>
          <a:chExt cx="0" cy="0"/>
        </a:xfrm>
      </p:grpSpPr>
      <p:sp>
        <p:nvSpPr>
          <p:cNvPr id="303" name="Google Shape;303;p7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4" name="Google Shape;304;p7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5" name="Google Shape;305;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06"/>
        <p:cNvGrpSpPr/>
        <p:nvPr/>
      </p:nvGrpSpPr>
      <p:grpSpPr>
        <a:xfrm>
          <a:off x="0" y="0"/>
          <a:ext cx="0" cy="0"/>
          <a:chOff x="0" y="0"/>
          <a:chExt cx="0" cy="0"/>
        </a:xfrm>
      </p:grpSpPr>
      <p:sp>
        <p:nvSpPr>
          <p:cNvPr id="307" name="Google Shape;307;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8"/>
        <p:cNvGrpSpPr/>
        <p:nvPr/>
      </p:nvGrpSpPr>
      <p:grpSpPr>
        <a:xfrm>
          <a:off x="0" y="0"/>
          <a:ext cx="0" cy="0"/>
          <a:chOff x="0" y="0"/>
          <a:chExt cx="0" cy="0"/>
        </a:xfrm>
      </p:grpSpPr>
      <p:sp>
        <p:nvSpPr>
          <p:cNvPr id="309" name="Google Shape;309;p72"/>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3600"/>
              <a:buNone/>
              <a:defRPr sz="1400"/>
            </a:lvl2pPr>
            <a:lvl3pPr lvl="2" rtl="0">
              <a:spcBef>
                <a:spcPts val="0"/>
              </a:spcBef>
              <a:spcAft>
                <a:spcPts val="0"/>
              </a:spcAft>
              <a:buSzPts val="3600"/>
              <a:buNone/>
              <a:defRPr sz="1400"/>
            </a:lvl3pPr>
            <a:lvl4pPr lvl="3" rtl="0">
              <a:spcBef>
                <a:spcPts val="0"/>
              </a:spcBef>
              <a:spcAft>
                <a:spcPts val="0"/>
              </a:spcAft>
              <a:buSzPts val="3600"/>
              <a:buNone/>
              <a:defRPr sz="1400"/>
            </a:lvl4pPr>
            <a:lvl5pPr lvl="4" rtl="0">
              <a:spcBef>
                <a:spcPts val="0"/>
              </a:spcBef>
              <a:spcAft>
                <a:spcPts val="0"/>
              </a:spcAft>
              <a:buSzPts val="3600"/>
              <a:buNone/>
              <a:defRPr sz="1400"/>
            </a:lvl5pPr>
            <a:lvl6pPr lvl="5" rtl="0">
              <a:spcBef>
                <a:spcPts val="0"/>
              </a:spcBef>
              <a:spcAft>
                <a:spcPts val="0"/>
              </a:spcAft>
              <a:buSzPts val="3600"/>
              <a:buNone/>
              <a:defRPr sz="1400"/>
            </a:lvl6pPr>
            <a:lvl7pPr lvl="6" rtl="0">
              <a:spcBef>
                <a:spcPts val="0"/>
              </a:spcBef>
              <a:spcAft>
                <a:spcPts val="0"/>
              </a:spcAft>
              <a:buSzPts val="3600"/>
              <a:buNone/>
              <a:defRPr sz="1400"/>
            </a:lvl7pPr>
            <a:lvl8pPr lvl="7" rtl="0">
              <a:spcBef>
                <a:spcPts val="0"/>
              </a:spcBef>
              <a:spcAft>
                <a:spcPts val="0"/>
              </a:spcAft>
              <a:buSzPts val="3600"/>
              <a:buNone/>
              <a:defRPr sz="1400"/>
            </a:lvl8pPr>
            <a:lvl9pPr lvl="8" rtl="0">
              <a:spcBef>
                <a:spcPts val="0"/>
              </a:spcBef>
              <a:spcAft>
                <a:spcPts val="0"/>
              </a:spcAft>
              <a:buSzPts val="3600"/>
              <a:buNone/>
              <a:defRPr sz="1400"/>
            </a:lvl9pPr>
          </a:lstStyle>
          <a:p>
            <a:endParaRPr/>
          </a:p>
        </p:txBody>
      </p:sp>
      <p:sp>
        <p:nvSpPr>
          <p:cNvPr id="310" name="Google Shape;310;p72"/>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1" name="Google Shape;311;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opic" type="tx">
  <p:cSld name="TITLE_AND_BODY">
    <p:bg>
      <p:bgPr>
        <a:solidFill>
          <a:srgbClr val="FFFFFF"/>
        </a:solidFill>
        <a:effectLst/>
      </p:bgPr>
    </p:bg>
    <p:spTree>
      <p:nvGrpSpPr>
        <p:cNvPr id="1" name="Shape 315"/>
        <p:cNvGrpSpPr/>
        <p:nvPr/>
      </p:nvGrpSpPr>
      <p:grpSpPr>
        <a:xfrm>
          <a:off x="0" y="0"/>
          <a:ext cx="0" cy="0"/>
          <a:chOff x="0" y="0"/>
          <a:chExt cx="0" cy="0"/>
        </a:xfrm>
      </p:grpSpPr>
      <p:sp>
        <p:nvSpPr>
          <p:cNvPr id="316" name="Google Shape;316;p74"/>
          <p:cNvSpPr txBox="1">
            <a:spLocks noGrp="1"/>
          </p:cNvSpPr>
          <p:nvPr>
            <p:ph type="title"/>
          </p:nvPr>
        </p:nvSpPr>
        <p:spPr>
          <a:xfrm>
            <a:off x="0" y="107150"/>
            <a:ext cx="9158400" cy="1176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7" name="Google Shape;317;p74"/>
          <p:cNvSpPr txBox="1">
            <a:spLocks noGrp="1"/>
          </p:cNvSpPr>
          <p:nvPr>
            <p:ph type="body" idx="1"/>
          </p:nvPr>
        </p:nvSpPr>
        <p:spPr>
          <a:xfrm>
            <a:off x="457200" y="1200150"/>
            <a:ext cx="8290200" cy="3725700"/>
          </a:xfrm>
          <a:prstGeom prst="rect">
            <a:avLst/>
          </a:prstGeom>
          <a:noFill/>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Arial"/>
              <a:buChar char="●"/>
              <a:defRPr sz="3000">
                <a:solidFill>
                  <a:schemeClr val="dk1"/>
                </a:solidFill>
                <a:latin typeface="Arial"/>
                <a:ea typeface="Arial"/>
                <a:cs typeface="Arial"/>
                <a:sym typeface="Arial"/>
              </a:defRPr>
            </a:lvl1pPr>
            <a:lvl2pPr marL="914400" lvl="1" indent="-381000" rtl="0">
              <a:spcBef>
                <a:spcPts val="0"/>
              </a:spcBef>
              <a:spcAft>
                <a:spcPts val="0"/>
              </a:spcAft>
              <a:buClr>
                <a:schemeClr val="dk1"/>
              </a:buClr>
              <a:buSzPts val="2400"/>
              <a:buFont typeface="Arial"/>
              <a:buChar char="○"/>
              <a:defRPr sz="2400">
                <a:solidFill>
                  <a:schemeClr val="dk1"/>
                </a:solidFill>
                <a:latin typeface="Arial"/>
                <a:ea typeface="Arial"/>
                <a:cs typeface="Arial"/>
                <a:sym typeface="Arial"/>
              </a:defRPr>
            </a:lvl2pPr>
            <a:lvl3pPr marL="1371600" lvl="2" indent="-381000" rtl="0">
              <a:spcBef>
                <a:spcPts val="0"/>
              </a:spcBef>
              <a:spcAft>
                <a:spcPts val="0"/>
              </a:spcAft>
              <a:buClr>
                <a:schemeClr val="dk1"/>
              </a:buClr>
              <a:buSzPts val="2400"/>
              <a:buFont typeface="Arial"/>
              <a:buChar char="■"/>
              <a:defRPr sz="2400">
                <a:solidFill>
                  <a:schemeClr val="dk1"/>
                </a:solidFill>
                <a:latin typeface="Arial"/>
                <a:ea typeface="Arial"/>
                <a:cs typeface="Arial"/>
                <a:sym typeface="Arial"/>
              </a:defRPr>
            </a:lvl3pPr>
            <a:lvl4pPr marL="1828800" lvl="3"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4pPr>
            <a:lvl5pPr marL="2286000" lvl="4"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marL="2743200" lvl="5"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6pPr>
            <a:lvl7pPr marL="3200400" lvl="6"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7pPr>
            <a:lvl8pPr marL="3657600" lvl="7"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8pPr>
            <a:lvl9pPr marL="4114800" lvl="8" indent="-342900" rtl="0">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opic 1">
  <p:cSld name="TITLE_AND_BODY_1">
    <p:bg>
      <p:bgPr>
        <a:solidFill>
          <a:srgbClr val="FFFFFF"/>
        </a:solidFill>
        <a:effectLst/>
      </p:bgPr>
    </p:bg>
    <p:spTree>
      <p:nvGrpSpPr>
        <p:cNvPr id="1" name="Shape 318"/>
        <p:cNvGrpSpPr/>
        <p:nvPr/>
      </p:nvGrpSpPr>
      <p:grpSpPr>
        <a:xfrm>
          <a:off x="0" y="0"/>
          <a:ext cx="0" cy="0"/>
          <a:chOff x="0" y="0"/>
          <a:chExt cx="0" cy="0"/>
        </a:xfrm>
      </p:grpSpPr>
      <p:sp>
        <p:nvSpPr>
          <p:cNvPr id="319" name="Google Shape;319;p75"/>
          <p:cNvSpPr txBox="1">
            <a:spLocks noGrp="1"/>
          </p:cNvSpPr>
          <p:nvPr>
            <p:ph type="title"/>
          </p:nvPr>
        </p:nvSpPr>
        <p:spPr>
          <a:xfrm>
            <a:off x="0" y="107150"/>
            <a:ext cx="9158400" cy="1176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ight">
  <p:cSld name="CUSTOM">
    <p:spTree>
      <p:nvGrpSpPr>
        <p:cNvPr id="1" name="Shape 321"/>
        <p:cNvGrpSpPr/>
        <p:nvPr/>
      </p:nvGrpSpPr>
      <p:grpSpPr>
        <a:xfrm>
          <a:off x="0" y="0"/>
          <a:ext cx="0" cy="0"/>
          <a:chOff x="0" y="0"/>
          <a:chExt cx="0" cy="0"/>
        </a:xfrm>
      </p:grpSpPr>
      <p:sp>
        <p:nvSpPr>
          <p:cNvPr id="322" name="Google Shape;322;p77"/>
          <p:cNvSpPr txBox="1">
            <a:spLocks noGrp="1"/>
          </p:cNvSpPr>
          <p:nvPr>
            <p:ph type="title"/>
          </p:nvPr>
        </p:nvSpPr>
        <p:spPr>
          <a:xfrm>
            <a:off x="5487775" y="117900"/>
            <a:ext cx="3670500" cy="5025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FBB84D"/>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F4F2F1"/>
        </a:solidFill>
        <a:effectLst/>
      </p:bgPr>
    </p:bg>
    <p:spTree>
      <p:nvGrpSpPr>
        <p:cNvPr id="1" name="Shape 323"/>
        <p:cNvGrpSpPr/>
        <p:nvPr/>
      </p:nvGrpSpPr>
      <p:grpSpPr>
        <a:xfrm>
          <a:off x="0" y="0"/>
          <a:ext cx="0" cy="0"/>
          <a:chOff x="0" y="0"/>
          <a:chExt cx="0" cy="0"/>
        </a:xfrm>
      </p:grpSpPr>
      <p:sp>
        <p:nvSpPr>
          <p:cNvPr id="324" name="Google Shape;324;p78"/>
          <p:cNvSpPr txBox="1"/>
          <p:nvPr/>
        </p:nvSpPr>
        <p:spPr>
          <a:xfrm>
            <a:off x="922000" y="1074625"/>
            <a:ext cx="7048500" cy="142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78"/>
          <p:cNvSpPr txBox="1">
            <a:spLocks noGrp="1"/>
          </p:cNvSpPr>
          <p:nvPr>
            <p:ph type="title"/>
          </p:nvPr>
        </p:nvSpPr>
        <p:spPr>
          <a:xfrm>
            <a:off x="0" y="107151"/>
            <a:ext cx="9158400" cy="2873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6" name="Google Shape;326;p78"/>
          <p:cNvSpPr txBox="1">
            <a:spLocks noGrp="1"/>
          </p:cNvSpPr>
          <p:nvPr>
            <p:ph type="body" idx="1"/>
          </p:nvPr>
        </p:nvSpPr>
        <p:spPr>
          <a:xfrm>
            <a:off x="865250" y="3471775"/>
            <a:ext cx="7482300" cy="1018800"/>
          </a:xfrm>
          <a:prstGeom prst="rect">
            <a:avLst/>
          </a:prstGeom>
        </p:spPr>
        <p:txBody>
          <a:bodyPr spcFirstLastPara="1" wrap="square" lIns="91425" tIns="91425" rIns="91425" bIns="91425" anchor="t" anchorCtr="0">
            <a:noAutofit/>
          </a:bodyPr>
          <a:lstStyle>
            <a:lvl1pPr marL="457200" lvl="0" indent="-342900" algn="ctr" rtl="0">
              <a:spcBef>
                <a:spcPts val="600"/>
              </a:spcBef>
              <a:spcAft>
                <a:spcPts val="0"/>
              </a:spcAft>
              <a:buSzPts val="1800"/>
              <a:buFont typeface="Montserrat"/>
              <a:buChar char="●"/>
              <a:defRPr sz="1800" i="1">
                <a:latin typeface="Montserrat"/>
                <a:ea typeface="Montserrat"/>
                <a:cs typeface="Montserrat"/>
                <a:sym typeface="Montserrat"/>
              </a:defRPr>
            </a:lvl1pPr>
            <a:lvl2pPr marL="914400" lvl="1" indent="-342900" algn="ctr" rtl="0">
              <a:spcBef>
                <a:spcPts val="0"/>
              </a:spcBef>
              <a:spcAft>
                <a:spcPts val="0"/>
              </a:spcAft>
              <a:buSzPts val="1800"/>
              <a:buFont typeface="Montserrat"/>
              <a:buChar char="○"/>
              <a:defRPr sz="1800" i="1">
                <a:latin typeface="Montserrat"/>
                <a:ea typeface="Montserrat"/>
                <a:cs typeface="Montserrat"/>
                <a:sym typeface="Montserrat"/>
              </a:defRPr>
            </a:lvl2pPr>
            <a:lvl3pPr marL="1371600" lvl="2" indent="-342900" algn="ctr" rtl="0">
              <a:spcBef>
                <a:spcPts val="0"/>
              </a:spcBef>
              <a:spcAft>
                <a:spcPts val="0"/>
              </a:spcAft>
              <a:buSzPts val="1800"/>
              <a:buFont typeface="Montserrat"/>
              <a:buChar char="■"/>
              <a:defRPr sz="1800" i="1">
                <a:latin typeface="Montserrat"/>
                <a:ea typeface="Montserrat"/>
                <a:cs typeface="Montserrat"/>
                <a:sym typeface="Montserrat"/>
              </a:defRPr>
            </a:lvl3pPr>
            <a:lvl4pPr marL="1828800" lvl="3" indent="-342900" algn="ctr" rtl="0">
              <a:spcBef>
                <a:spcPts val="0"/>
              </a:spcBef>
              <a:spcAft>
                <a:spcPts val="0"/>
              </a:spcAft>
              <a:buSzPts val="1800"/>
              <a:buFont typeface="Montserrat"/>
              <a:buChar char="●"/>
              <a:defRPr i="1">
                <a:latin typeface="Montserrat"/>
                <a:ea typeface="Montserrat"/>
                <a:cs typeface="Montserrat"/>
                <a:sym typeface="Montserrat"/>
              </a:defRPr>
            </a:lvl4pPr>
            <a:lvl5pPr marL="2286000" lvl="4" indent="-342900" algn="ctr" rtl="0">
              <a:spcBef>
                <a:spcPts val="0"/>
              </a:spcBef>
              <a:spcAft>
                <a:spcPts val="0"/>
              </a:spcAft>
              <a:buSzPts val="1800"/>
              <a:buFont typeface="Montserrat"/>
              <a:buChar char="○"/>
              <a:defRPr i="1">
                <a:latin typeface="Montserrat"/>
                <a:ea typeface="Montserrat"/>
                <a:cs typeface="Montserrat"/>
                <a:sym typeface="Montserrat"/>
              </a:defRPr>
            </a:lvl5pPr>
            <a:lvl6pPr marL="2743200" lvl="5" indent="-342900" algn="ctr" rtl="0">
              <a:spcBef>
                <a:spcPts val="0"/>
              </a:spcBef>
              <a:spcAft>
                <a:spcPts val="0"/>
              </a:spcAft>
              <a:buSzPts val="1800"/>
              <a:buFont typeface="Montserrat"/>
              <a:buChar char="■"/>
              <a:defRPr i="1">
                <a:latin typeface="Montserrat"/>
                <a:ea typeface="Montserrat"/>
                <a:cs typeface="Montserrat"/>
                <a:sym typeface="Montserrat"/>
              </a:defRPr>
            </a:lvl6pPr>
            <a:lvl7pPr marL="3200400" lvl="6" indent="-342900" algn="ctr" rtl="0">
              <a:spcBef>
                <a:spcPts val="0"/>
              </a:spcBef>
              <a:spcAft>
                <a:spcPts val="0"/>
              </a:spcAft>
              <a:buSzPts val="1800"/>
              <a:buFont typeface="Montserrat"/>
              <a:buChar char="●"/>
              <a:defRPr i="1">
                <a:latin typeface="Montserrat"/>
                <a:ea typeface="Montserrat"/>
                <a:cs typeface="Montserrat"/>
                <a:sym typeface="Montserrat"/>
              </a:defRPr>
            </a:lvl7pPr>
            <a:lvl8pPr marL="3657600" lvl="7" indent="-342900" algn="ctr" rtl="0">
              <a:spcBef>
                <a:spcPts val="0"/>
              </a:spcBef>
              <a:spcAft>
                <a:spcPts val="0"/>
              </a:spcAft>
              <a:buSzPts val="1800"/>
              <a:buFont typeface="Montserrat"/>
              <a:buChar char="○"/>
              <a:defRPr i="1">
                <a:latin typeface="Montserrat"/>
                <a:ea typeface="Montserrat"/>
                <a:cs typeface="Montserrat"/>
                <a:sym typeface="Montserrat"/>
              </a:defRPr>
            </a:lvl8pPr>
            <a:lvl9pPr marL="4114800" lvl="8" indent="-342900" algn="ctr" rtl="0">
              <a:spcBef>
                <a:spcPts val="0"/>
              </a:spcBef>
              <a:spcAft>
                <a:spcPts val="0"/>
              </a:spcAft>
              <a:buSzPts val="1800"/>
              <a:buFont typeface="Montserrat"/>
              <a:buChar char="■"/>
              <a:defRPr i="1">
                <a:latin typeface="Montserrat"/>
                <a:ea typeface="Montserrat"/>
                <a:cs typeface="Montserrat"/>
                <a:sym typeface="Montserrat"/>
              </a:defRPr>
            </a:lvl9pPr>
          </a:lstStyle>
          <a:p>
            <a:endParaRPr/>
          </a:p>
        </p:txBody>
      </p:sp>
      <p:cxnSp>
        <p:nvCxnSpPr>
          <p:cNvPr id="327" name="Google Shape;327;p78"/>
          <p:cNvCxnSpPr/>
          <p:nvPr/>
        </p:nvCxnSpPr>
        <p:spPr>
          <a:xfrm>
            <a:off x="3519925" y="3067000"/>
            <a:ext cx="2212200" cy="99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FFFFFF"/>
        </a:solidFill>
        <a:effectLst/>
      </p:bgPr>
    </p:bg>
    <p:spTree>
      <p:nvGrpSpPr>
        <p:cNvPr id="1" name="Shape 328"/>
        <p:cNvGrpSpPr/>
        <p:nvPr/>
      </p:nvGrpSpPr>
      <p:grpSpPr>
        <a:xfrm>
          <a:off x="0" y="0"/>
          <a:ext cx="0" cy="0"/>
          <a:chOff x="0" y="0"/>
          <a:chExt cx="0" cy="0"/>
        </a:xfrm>
      </p:grpSpPr>
      <p:sp>
        <p:nvSpPr>
          <p:cNvPr id="329" name="Google Shape;329;p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6C1F3"/>
              </a:buClr>
              <a:buSzPts val="6000"/>
              <a:buFont typeface="Roboto Slab"/>
              <a:buNone/>
              <a:defRPr sz="6000" b="1">
                <a:solidFill>
                  <a:srgbClr val="16C1F3"/>
                </a:solidFill>
                <a:latin typeface="Roboto Slab"/>
                <a:ea typeface="Roboto Slab"/>
                <a:cs typeface="Roboto Slab"/>
                <a:sym typeface="Roboto Slab"/>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330" name="Google Shape;330;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Clr>
                <a:srgbClr val="333333"/>
              </a:buClr>
              <a:buSzPts val="3000"/>
              <a:buNone/>
              <a:defRPr sz="3000" b="1">
                <a:solidFill>
                  <a:srgbClr val="333333"/>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1" name="Google Shape;331;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sic">
  <p:cSld name="TITLE_AND_BODY_2">
    <p:spTree>
      <p:nvGrpSpPr>
        <p:cNvPr id="1" name="Shape 332"/>
        <p:cNvGrpSpPr/>
        <p:nvPr/>
      </p:nvGrpSpPr>
      <p:grpSpPr>
        <a:xfrm>
          <a:off x="0" y="0"/>
          <a:ext cx="0" cy="0"/>
          <a:chOff x="0" y="0"/>
          <a:chExt cx="0" cy="0"/>
        </a:xfrm>
      </p:grpSpPr>
      <p:sp>
        <p:nvSpPr>
          <p:cNvPr id="333" name="Google Shape;333;p80"/>
          <p:cNvSpPr txBox="1">
            <a:spLocks noGrp="1"/>
          </p:cNvSpPr>
          <p:nvPr>
            <p:ph type="title"/>
          </p:nvPr>
        </p:nvSpPr>
        <p:spPr>
          <a:xfrm>
            <a:off x="5014450" y="107150"/>
            <a:ext cx="4143900" cy="5036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Arvo"/>
              <a:buNone/>
              <a:defRPr sz="3600">
                <a:latin typeface="Arvo"/>
                <a:ea typeface="Arvo"/>
                <a:cs typeface="Arvo"/>
                <a:sym typeface="Arvo"/>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ight">
  <p:cSld name="CUSTOM">
    <p:spTree>
      <p:nvGrpSpPr>
        <p:cNvPr id="1" name="Shape 14"/>
        <p:cNvGrpSpPr/>
        <p:nvPr/>
      </p:nvGrpSpPr>
      <p:grpSpPr>
        <a:xfrm>
          <a:off x="0" y="0"/>
          <a:ext cx="0" cy="0"/>
          <a:chOff x="0" y="0"/>
          <a:chExt cx="0" cy="0"/>
        </a:xfrm>
      </p:grpSpPr>
      <p:sp>
        <p:nvSpPr>
          <p:cNvPr id="15" name="Google Shape;15;p5"/>
          <p:cNvSpPr txBox="1">
            <a:spLocks noGrp="1"/>
          </p:cNvSpPr>
          <p:nvPr>
            <p:ph type="title"/>
          </p:nvPr>
        </p:nvSpPr>
        <p:spPr>
          <a:xfrm>
            <a:off x="5487775" y="117900"/>
            <a:ext cx="3670500" cy="50256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cSld name="TITLE_AND_BODY_2_1">
    <p:bg>
      <p:bgPr>
        <a:solidFill>
          <a:srgbClr val="FFFFFF"/>
        </a:solidFill>
        <a:effectLst/>
      </p:bgPr>
    </p:bg>
    <p:spTree>
      <p:nvGrpSpPr>
        <p:cNvPr id="1" name="Shape 334"/>
        <p:cNvGrpSpPr/>
        <p:nvPr/>
      </p:nvGrpSpPr>
      <p:grpSpPr>
        <a:xfrm>
          <a:off x="0" y="0"/>
          <a:ext cx="0" cy="0"/>
          <a:chOff x="0" y="0"/>
          <a:chExt cx="0" cy="0"/>
        </a:xfrm>
      </p:grpSpPr>
      <p:sp>
        <p:nvSpPr>
          <p:cNvPr id="335" name="Google Shape;335;p81"/>
          <p:cNvSpPr txBox="1">
            <a:spLocks noGrp="1"/>
          </p:cNvSpPr>
          <p:nvPr>
            <p:ph type="sldNum" idx="12"/>
          </p:nvPr>
        </p:nvSpPr>
        <p:spPr>
          <a:xfrm>
            <a:off x="8684344" y="4700818"/>
            <a:ext cx="336900" cy="3183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400">
              <a:solidFill>
                <a:srgbClr val="000000"/>
              </a:solidFill>
            </a:endParaRPr>
          </a:p>
        </p:txBody>
      </p:sp>
      <p:sp>
        <p:nvSpPr>
          <p:cNvPr id="336" name="Google Shape;336;p81"/>
          <p:cNvSpPr/>
          <p:nvPr/>
        </p:nvSpPr>
        <p:spPr>
          <a:xfrm>
            <a:off x="-10500" y="0"/>
            <a:ext cx="9165000" cy="177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392"/>
        <p:cNvGrpSpPr/>
        <p:nvPr/>
      </p:nvGrpSpPr>
      <p:grpSpPr>
        <a:xfrm>
          <a:off x="0" y="0"/>
          <a:ext cx="0" cy="0"/>
          <a:chOff x="0" y="0"/>
          <a:chExt cx="0" cy="0"/>
        </a:xfrm>
      </p:grpSpPr>
      <p:pic>
        <p:nvPicPr>
          <p:cNvPr id="393" name="Google Shape;393;p95"/>
          <p:cNvPicPr preferRelativeResize="0"/>
          <p:nvPr/>
        </p:nvPicPr>
        <p:blipFill>
          <a:blip r:embed="rId2">
            <a:alphaModFix amt="30000"/>
          </a:blip>
          <a:stretch>
            <a:fillRect/>
          </a:stretch>
        </p:blipFill>
        <p:spPr>
          <a:xfrm>
            <a:off x="-360025" y="-57900"/>
            <a:ext cx="10160199" cy="5317176"/>
          </a:xfrm>
          <a:prstGeom prst="rect">
            <a:avLst/>
          </a:prstGeom>
          <a:noFill/>
          <a:ln>
            <a:noFill/>
          </a:ln>
        </p:spPr>
      </p:pic>
      <p:sp>
        <p:nvSpPr>
          <p:cNvPr id="394" name="Google Shape;394;p95"/>
          <p:cNvSpPr txBox="1">
            <a:spLocks noGrp="1"/>
          </p:cNvSpPr>
          <p:nvPr>
            <p:ph type="ctrTitle"/>
          </p:nvPr>
        </p:nvSpPr>
        <p:spPr>
          <a:xfrm>
            <a:off x="512700" y="2449050"/>
            <a:ext cx="81186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395" name="Google Shape;395;p95"/>
          <p:cNvPicPr preferRelativeResize="0"/>
          <p:nvPr/>
        </p:nvPicPr>
        <p:blipFill>
          <a:blip r:embed="rId3">
            <a:alphaModFix/>
          </a:blip>
          <a:stretch>
            <a:fillRect/>
          </a:stretch>
        </p:blipFill>
        <p:spPr>
          <a:xfrm>
            <a:off x="4220598" y="814950"/>
            <a:ext cx="998950" cy="9975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396"/>
        <p:cNvGrpSpPr/>
        <p:nvPr/>
      </p:nvGrpSpPr>
      <p:grpSpPr>
        <a:xfrm>
          <a:off x="0" y="0"/>
          <a:ext cx="0" cy="0"/>
          <a:chOff x="0" y="0"/>
          <a:chExt cx="0" cy="0"/>
        </a:xfrm>
      </p:grpSpPr>
      <p:pic>
        <p:nvPicPr>
          <p:cNvPr id="397" name="Google Shape;397;p96"/>
          <p:cNvPicPr preferRelativeResize="0"/>
          <p:nvPr/>
        </p:nvPicPr>
        <p:blipFill>
          <a:blip r:embed="rId2">
            <a:alphaModFix amt="23000"/>
          </a:blip>
          <a:stretch>
            <a:fillRect/>
          </a:stretch>
        </p:blipFill>
        <p:spPr>
          <a:xfrm>
            <a:off x="0" y="-874800"/>
            <a:ext cx="9144003" cy="6094500"/>
          </a:xfrm>
          <a:prstGeom prst="rect">
            <a:avLst/>
          </a:prstGeom>
          <a:noFill/>
          <a:ln>
            <a:noFill/>
          </a:ln>
        </p:spPr>
      </p:pic>
      <p:sp>
        <p:nvSpPr>
          <p:cNvPr id="398" name="Google Shape;398;p96"/>
          <p:cNvSpPr txBox="1">
            <a:spLocks noGrp="1"/>
          </p:cNvSpPr>
          <p:nvPr>
            <p:ph type="ctrTitle"/>
          </p:nvPr>
        </p:nvSpPr>
        <p:spPr>
          <a:xfrm>
            <a:off x="1851725" y="1583350"/>
            <a:ext cx="54405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99" name="Google Shape;399;p96"/>
          <p:cNvSpPr txBox="1">
            <a:spLocks noGrp="1"/>
          </p:cNvSpPr>
          <p:nvPr>
            <p:ph type="subTitle" idx="1"/>
          </p:nvPr>
        </p:nvSpPr>
        <p:spPr>
          <a:xfrm>
            <a:off x="2135200" y="3812000"/>
            <a:ext cx="4873500" cy="13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cxnSp>
        <p:nvCxnSpPr>
          <p:cNvPr id="400" name="Google Shape;400;p96"/>
          <p:cNvCxnSpPr/>
          <p:nvPr/>
        </p:nvCxnSpPr>
        <p:spPr>
          <a:xfrm rot="10800000">
            <a:off x="4169400" y="3812000"/>
            <a:ext cx="805200" cy="0"/>
          </a:xfrm>
          <a:prstGeom prst="straightConnector1">
            <a:avLst/>
          </a:prstGeom>
          <a:noFill/>
          <a:ln w="76200" cap="flat" cmpd="sng">
            <a:solidFill>
              <a:srgbClr val="FFFFFF"/>
            </a:solidFill>
            <a:prstDash val="solid"/>
            <a:round/>
            <a:headEnd type="none" w="med" len="med"/>
            <a:tailEnd type="none" w="med" len="med"/>
          </a:ln>
        </p:spPr>
      </p:cxnSp>
      <p:sp>
        <p:nvSpPr>
          <p:cNvPr id="401" name="Google Shape;401;p96"/>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00000"/>
        </a:solidFill>
        <a:effectLst/>
      </p:bgPr>
    </p:bg>
    <p:spTree>
      <p:nvGrpSpPr>
        <p:cNvPr id="1" name="Shape 402"/>
        <p:cNvGrpSpPr/>
        <p:nvPr/>
      </p:nvGrpSpPr>
      <p:grpSpPr>
        <a:xfrm>
          <a:off x="0" y="0"/>
          <a:ext cx="0" cy="0"/>
          <a:chOff x="0" y="0"/>
          <a:chExt cx="0" cy="0"/>
        </a:xfrm>
      </p:grpSpPr>
      <p:pic>
        <p:nvPicPr>
          <p:cNvPr id="403" name="Google Shape;403;p97"/>
          <p:cNvPicPr preferRelativeResize="0"/>
          <p:nvPr/>
        </p:nvPicPr>
        <p:blipFill rotWithShape="1">
          <a:blip r:embed="rId2">
            <a:alphaModFix amt="31000"/>
          </a:blip>
          <a:srcRect t="9" b="9"/>
          <a:stretch/>
        </p:blipFill>
        <p:spPr>
          <a:xfrm>
            <a:off x="-2" y="-1317677"/>
            <a:ext cx="9696527" cy="6461176"/>
          </a:xfrm>
          <a:prstGeom prst="rect">
            <a:avLst/>
          </a:prstGeom>
          <a:noFill/>
          <a:ln>
            <a:noFill/>
          </a:ln>
        </p:spPr>
      </p:pic>
      <p:sp>
        <p:nvSpPr>
          <p:cNvPr id="404" name="Google Shape;404;p97"/>
          <p:cNvSpPr txBox="1">
            <a:spLocks noGrp="1"/>
          </p:cNvSpPr>
          <p:nvPr>
            <p:ph type="body" idx="1"/>
          </p:nvPr>
        </p:nvSpPr>
        <p:spPr>
          <a:xfrm>
            <a:off x="658050" y="3685800"/>
            <a:ext cx="5860500" cy="819900"/>
          </a:xfrm>
          <a:prstGeom prst="rect">
            <a:avLst/>
          </a:prstGeom>
        </p:spPr>
        <p:txBody>
          <a:bodyPr spcFirstLastPara="1" wrap="square" lIns="91425" tIns="91425" rIns="91425" bIns="91425" anchor="b" anchorCtr="0">
            <a:noAutofit/>
          </a:bodyPr>
          <a:lstStyle>
            <a:lvl1pPr marL="457200" lvl="0" indent="-419100"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rtl="0">
              <a:spcBef>
                <a:spcPts val="0"/>
              </a:spcBef>
              <a:spcAft>
                <a:spcPts val="0"/>
              </a:spcAft>
              <a:buSzPts val="3000"/>
              <a:buChar char="■"/>
              <a:defRPr sz="3000"/>
            </a:lvl9pPr>
          </a:lstStyle>
          <a:p>
            <a:endParaRPr/>
          </a:p>
        </p:txBody>
      </p:sp>
      <p:sp>
        <p:nvSpPr>
          <p:cNvPr id="405" name="Google Shape;405;p97"/>
          <p:cNvSpPr txBox="1"/>
          <p:nvPr/>
        </p:nvSpPr>
        <p:spPr>
          <a:xfrm>
            <a:off x="623812" y="44919"/>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600">
                <a:solidFill>
                  <a:srgbClr val="FFFFFF"/>
                </a:solidFill>
                <a:latin typeface="Montserrat"/>
                <a:ea typeface="Montserrat"/>
                <a:cs typeface="Montserrat"/>
                <a:sym typeface="Montserrat"/>
              </a:rPr>
              <a:t>“</a:t>
            </a:r>
            <a:endParaRPr sz="9600">
              <a:solidFill>
                <a:srgbClr val="FFFFFF"/>
              </a:solidFill>
              <a:latin typeface="Montserrat"/>
              <a:ea typeface="Montserrat"/>
              <a:cs typeface="Montserrat"/>
              <a:sym typeface="Montserrat"/>
            </a:endParaRPr>
          </a:p>
        </p:txBody>
      </p:sp>
      <p:cxnSp>
        <p:nvCxnSpPr>
          <p:cNvPr id="406" name="Google Shape;406;p97"/>
          <p:cNvCxnSpPr/>
          <p:nvPr/>
        </p:nvCxnSpPr>
        <p:spPr>
          <a:xfrm rot="10800000">
            <a:off x="759503" y="1139975"/>
            <a:ext cx="805200" cy="0"/>
          </a:xfrm>
          <a:prstGeom prst="straightConnector1">
            <a:avLst/>
          </a:prstGeom>
          <a:noFill/>
          <a:ln w="76200" cap="flat" cmpd="sng">
            <a:solidFill>
              <a:srgbClr val="FFFFFF"/>
            </a:solidFill>
            <a:prstDash val="solid"/>
            <a:round/>
            <a:headEnd type="none" w="med" len="med"/>
            <a:tailEnd type="none" w="med" len="med"/>
          </a:ln>
        </p:spPr>
      </p:cxnSp>
      <p:sp>
        <p:nvSpPr>
          <p:cNvPr id="407" name="Google Shape;407;p97"/>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000000"/>
        </a:solidFill>
        <a:effectLst/>
      </p:bgPr>
    </p:bg>
    <p:spTree>
      <p:nvGrpSpPr>
        <p:cNvPr id="1" name="Shape 408"/>
        <p:cNvGrpSpPr/>
        <p:nvPr/>
      </p:nvGrpSpPr>
      <p:grpSpPr>
        <a:xfrm>
          <a:off x="0" y="0"/>
          <a:ext cx="0" cy="0"/>
          <a:chOff x="0" y="0"/>
          <a:chExt cx="0" cy="0"/>
        </a:xfrm>
      </p:grpSpPr>
      <p:pic>
        <p:nvPicPr>
          <p:cNvPr id="409" name="Google Shape;409;p98"/>
          <p:cNvPicPr preferRelativeResize="0"/>
          <p:nvPr/>
        </p:nvPicPr>
        <p:blipFill>
          <a:blip r:embed="rId2">
            <a:alphaModFix amt="50000"/>
          </a:blip>
          <a:stretch>
            <a:fillRect/>
          </a:stretch>
        </p:blipFill>
        <p:spPr>
          <a:xfrm>
            <a:off x="-18350" y="-460650"/>
            <a:ext cx="9238548" cy="6067298"/>
          </a:xfrm>
          <a:prstGeom prst="rect">
            <a:avLst/>
          </a:prstGeom>
          <a:noFill/>
          <a:ln>
            <a:noFill/>
          </a:ln>
        </p:spPr>
      </p:pic>
      <p:sp>
        <p:nvSpPr>
          <p:cNvPr id="410" name="Google Shape;410;p98"/>
          <p:cNvSpPr txBox="1">
            <a:spLocks noGrp="1"/>
          </p:cNvSpPr>
          <p:nvPr>
            <p:ph type="title"/>
          </p:nvPr>
        </p:nvSpPr>
        <p:spPr>
          <a:xfrm>
            <a:off x="1272675" y="2143050"/>
            <a:ext cx="65985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411" name="Google Shape;411;p98"/>
          <p:cNvSpPr txBox="1">
            <a:spLocks noGrp="1"/>
          </p:cNvSpPr>
          <p:nvPr>
            <p:ph type="body" idx="1"/>
          </p:nvPr>
        </p:nvSpPr>
        <p:spPr>
          <a:xfrm>
            <a:off x="1236500" y="3727575"/>
            <a:ext cx="6671100" cy="1198200"/>
          </a:xfrm>
          <a:prstGeom prst="rect">
            <a:avLst/>
          </a:prstGeom>
        </p:spPr>
        <p:txBody>
          <a:bodyPr spcFirstLastPara="1" wrap="square" lIns="91425" tIns="91425" rIns="91425" bIns="91425" anchor="b" anchorCtr="0">
            <a:noAutofit/>
          </a:bodyPr>
          <a:lstStyle>
            <a:lvl1pPr marL="457200" lvl="0" indent="-304800" algn="ctr" rtl="0">
              <a:spcBef>
                <a:spcPts val="600"/>
              </a:spcBef>
              <a:spcAft>
                <a:spcPts val="0"/>
              </a:spcAft>
              <a:buSzPts val="1200"/>
              <a:buChar char="●"/>
              <a:defRPr/>
            </a:lvl1pPr>
            <a:lvl2pPr marL="914400" lvl="1" indent="-304800" algn="ctr" rtl="0">
              <a:spcBef>
                <a:spcPts val="0"/>
              </a:spcBef>
              <a:spcAft>
                <a:spcPts val="0"/>
              </a:spcAft>
              <a:buSzPts val="1200"/>
              <a:buChar char="○"/>
              <a:defRPr/>
            </a:lvl2pPr>
            <a:lvl3pPr marL="1371600" lvl="2" indent="-304800" algn="ctr" rtl="0">
              <a:spcBef>
                <a:spcPts val="0"/>
              </a:spcBef>
              <a:spcAft>
                <a:spcPts val="0"/>
              </a:spcAft>
              <a:buSzPts val="1200"/>
              <a:buChar char="■"/>
              <a:defRPr/>
            </a:lvl3pPr>
            <a:lvl4pPr marL="1828800" lvl="3" indent="-304800" algn="ctr" rtl="0">
              <a:spcBef>
                <a:spcPts val="0"/>
              </a:spcBef>
              <a:spcAft>
                <a:spcPts val="0"/>
              </a:spcAft>
              <a:buSzPts val="1200"/>
              <a:buChar char="●"/>
              <a:defRPr/>
            </a:lvl4pPr>
            <a:lvl5pPr marL="2286000" lvl="4" indent="-304800" algn="ctr" rtl="0">
              <a:spcBef>
                <a:spcPts val="0"/>
              </a:spcBef>
              <a:spcAft>
                <a:spcPts val="0"/>
              </a:spcAft>
              <a:buSzPts val="1200"/>
              <a:buChar char="○"/>
              <a:defRPr/>
            </a:lvl5pPr>
            <a:lvl6pPr marL="2743200" lvl="5" indent="-304800" algn="ctr" rtl="0">
              <a:spcBef>
                <a:spcPts val="0"/>
              </a:spcBef>
              <a:spcAft>
                <a:spcPts val="0"/>
              </a:spcAft>
              <a:buSzPts val="1200"/>
              <a:buChar char="■"/>
              <a:defRPr/>
            </a:lvl6pPr>
            <a:lvl7pPr marL="3200400" lvl="6" indent="-304800" algn="ctr" rtl="0">
              <a:spcBef>
                <a:spcPts val="0"/>
              </a:spcBef>
              <a:spcAft>
                <a:spcPts val="0"/>
              </a:spcAft>
              <a:buSzPts val="1200"/>
              <a:buChar char="●"/>
              <a:defRPr/>
            </a:lvl7pPr>
            <a:lvl8pPr marL="3657600" lvl="7" indent="-304800" algn="ctr" rtl="0">
              <a:spcBef>
                <a:spcPts val="0"/>
              </a:spcBef>
              <a:spcAft>
                <a:spcPts val="0"/>
              </a:spcAft>
              <a:buSzPts val="1200"/>
              <a:buChar char="○"/>
              <a:defRPr/>
            </a:lvl8pPr>
            <a:lvl9pPr marL="4114800" lvl="8" indent="-304800" algn="ctr" rtl="0">
              <a:spcBef>
                <a:spcPts val="0"/>
              </a:spcBef>
              <a:spcAft>
                <a:spcPts val="0"/>
              </a:spcAft>
              <a:buSzPts val="1200"/>
              <a:buChar char="■"/>
              <a:defRPr/>
            </a:lvl9pPr>
          </a:lstStyle>
          <a:p>
            <a:endParaRPr/>
          </a:p>
        </p:txBody>
      </p:sp>
      <p:sp>
        <p:nvSpPr>
          <p:cNvPr id="412" name="Google Shape;412;p98"/>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0000"/>
        </a:solidFill>
        <a:effectLst/>
      </p:bgPr>
    </p:bg>
    <p:spTree>
      <p:nvGrpSpPr>
        <p:cNvPr id="1" name="Shape 413"/>
        <p:cNvGrpSpPr/>
        <p:nvPr/>
      </p:nvGrpSpPr>
      <p:grpSpPr>
        <a:xfrm>
          <a:off x="0" y="0"/>
          <a:ext cx="0" cy="0"/>
          <a:chOff x="0" y="0"/>
          <a:chExt cx="0" cy="0"/>
        </a:xfrm>
      </p:grpSpPr>
      <p:pic>
        <p:nvPicPr>
          <p:cNvPr id="414" name="Google Shape;414;p99"/>
          <p:cNvPicPr preferRelativeResize="0"/>
          <p:nvPr/>
        </p:nvPicPr>
        <p:blipFill>
          <a:blip r:embed="rId2">
            <a:alphaModFix amt="30000"/>
          </a:blip>
          <a:stretch>
            <a:fillRect/>
          </a:stretch>
        </p:blipFill>
        <p:spPr>
          <a:xfrm>
            <a:off x="0" y="-648124"/>
            <a:ext cx="9758551" cy="6504099"/>
          </a:xfrm>
          <a:prstGeom prst="rect">
            <a:avLst/>
          </a:prstGeom>
          <a:noFill/>
          <a:ln>
            <a:noFill/>
          </a:ln>
        </p:spPr>
      </p:pic>
      <p:sp>
        <p:nvSpPr>
          <p:cNvPr id="415" name="Google Shape;415;p99"/>
          <p:cNvSpPr txBox="1">
            <a:spLocks noGrp="1"/>
          </p:cNvSpPr>
          <p:nvPr>
            <p:ph type="title"/>
          </p:nvPr>
        </p:nvSpPr>
        <p:spPr>
          <a:xfrm>
            <a:off x="1272675" y="2143050"/>
            <a:ext cx="65985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000000"/>
        </a:solidFill>
        <a:effectLst/>
      </p:bgPr>
    </p:bg>
    <p:spTree>
      <p:nvGrpSpPr>
        <p:cNvPr id="1" name="Shape 416"/>
        <p:cNvGrpSpPr/>
        <p:nvPr/>
      </p:nvGrpSpPr>
      <p:grpSpPr>
        <a:xfrm>
          <a:off x="0" y="0"/>
          <a:ext cx="0" cy="0"/>
          <a:chOff x="0" y="0"/>
          <a:chExt cx="0" cy="0"/>
        </a:xfrm>
      </p:grpSpPr>
      <p:sp>
        <p:nvSpPr>
          <p:cNvPr id="417" name="Google Shape;417;p100"/>
          <p:cNvSpPr txBox="1">
            <a:spLocks noGrp="1"/>
          </p:cNvSpPr>
          <p:nvPr>
            <p:ph type="body" idx="1"/>
          </p:nvPr>
        </p:nvSpPr>
        <p:spPr>
          <a:xfrm>
            <a:off x="457200" y="4252325"/>
            <a:ext cx="8229600" cy="891000"/>
          </a:xfrm>
          <a:prstGeom prst="rect">
            <a:avLst/>
          </a:prstGeom>
        </p:spPr>
        <p:txBody>
          <a:bodyPr spcFirstLastPara="1" wrap="square" lIns="91425" tIns="91425" rIns="91425" bIns="91425" anchor="ctr" anchorCtr="0">
            <a:noAutofit/>
          </a:bodyPr>
          <a:lstStyle>
            <a:lvl1pPr marL="457200" lvl="0" indent="-228600" algn="ctr" rtl="0">
              <a:spcBef>
                <a:spcPts val="360"/>
              </a:spcBef>
              <a:spcAft>
                <a:spcPts val="0"/>
              </a:spcAft>
              <a:buSzPts val="3000"/>
              <a:buFont typeface="Montserrat"/>
              <a:buNone/>
              <a:defRPr sz="3000">
                <a:latin typeface="Montserrat"/>
                <a:ea typeface="Montserrat"/>
                <a:cs typeface="Montserrat"/>
                <a:sym typeface="Montserrat"/>
              </a:defRPr>
            </a:lvl1pPr>
          </a:lstStyle>
          <a:p>
            <a:endParaRPr/>
          </a:p>
        </p:txBody>
      </p:sp>
      <p:sp>
        <p:nvSpPr>
          <p:cNvPr id="418" name="Google Shape;418;p100"/>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9"/>
        <p:cNvGrpSpPr/>
        <p:nvPr/>
      </p:nvGrpSpPr>
      <p:grpSpPr>
        <a:xfrm>
          <a:off x="0" y="0"/>
          <a:ext cx="0" cy="0"/>
          <a:chOff x="0" y="0"/>
          <a:chExt cx="0" cy="0"/>
        </a:xfrm>
      </p:grpSpPr>
      <p:sp>
        <p:nvSpPr>
          <p:cNvPr id="420" name="Google Shape;420;p101"/>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421" name="Google Shape;421;p101"/>
          <p:cNvPicPr preferRelativeResize="0"/>
          <p:nvPr/>
        </p:nvPicPr>
        <p:blipFill>
          <a:blip r:embed="rId2">
            <a:alphaModFix amt="30000"/>
          </a:blip>
          <a:stretch>
            <a:fillRect/>
          </a:stretch>
        </p:blipFill>
        <p:spPr>
          <a:xfrm>
            <a:off x="-2" y="-743678"/>
            <a:ext cx="9144003" cy="60944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 name="Google Shape;23;p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rgbClr val="FFFFFF"/>
        </a:solidFill>
        <a:effectLst/>
      </p:bgPr>
    </p:bg>
    <p:spTree>
      <p:nvGrpSpPr>
        <p:cNvPr id="1" name="Shape 25"/>
        <p:cNvGrpSpPr/>
        <p:nvPr/>
      </p:nvGrpSpPr>
      <p:grpSpPr>
        <a:xfrm>
          <a:off x="0" y="0"/>
          <a:ext cx="0" cy="0"/>
          <a:chOff x="0" y="0"/>
          <a:chExt cx="0" cy="0"/>
        </a:xfrm>
      </p:grpSpPr>
      <p:sp>
        <p:nvSpPr>
          <p:cNvPr id="26" name="Google Shape;2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3600"/>
              <a:buNone/>
              <a:defRPr sz="1400"/>
            </a:lvl2pPr>
            <a:lvl3pPr lvl="2" rtl="0">
              <a:spcBef>
                <a:spcPts val="0"/>
              </a:spcBef>
              <a:spcAft>
                <a:spcPts val="0"/>
              </a:spcAft>
              <a:buSzPts val="3600"/>
              <a:buNone/>
              <a:defRPr sz="1400"/>
            </a:lvl3pPr>
            <a:lvl4pPr lvl="3" rtl="0">
              <a:spcBef>
                <a:spcPts val="0"/>
              </a:spcBef>
              <a:spcAft>
                <a:spcPts val="0"/>
              </a:spcAft>
              <a:buSzPts val="3600"/>
              <a:buNone/>
              <a:defRPr sz="1400"/>
            </a:lvl4pPr>
            <a:lvl5pPr lvl="4" rtl="0">
              <a:spcBef>
                <a:spcPts val="0"/>
              </a:spcBef>
              <a:spcAft>
                <a:spcPts val="0"/>
              </a:spcAft>
              <a:buSzPts val="3600"/>
              <a:buNone/>
              <a:defRPr sz="1400"/>
            </a:lvl5pPr>
            <a:lvl6pPr lvl="5" rtl="0">
              <a:spcBef>
                <a:spcPts val="0"/>
              </a:spcBef>
              <a:spcAft>
                <a:spcPts val="0"/>
              </a:spcAft>
              <a:buSzPts val="3600"/>
              <a:buNone/>
              <a:defRPr sz="1400"/>
            </a:lvl6pPr>
            <a:lvl7pPr lvl="6" rtl="0">
              <a:spcBef>
                <a:spcPts val="0"/>
              </a:spcBef>
              <a:spcAft>
                <a:spcPts val="0"/>
              </a:spcAft>
              <a:buSzPts val="3600"/>
              <a:buNone/>
              <a:defRPr sz="1400"/>
            </a:lvl7pPr>
            <a:lvl8pPr lvl="7" rtl="0">
              <a:spcBef>
                <a:spcPts val="0"/>
              </a:spcBef>
              <a:spcAft>
                <a:spcPts val="0"/>
              </a:spcAft>
              <a:buSzPts val="3600"/>
              <a:buNone/>
              <a:defRPr sz="1400"/>
            </a:lvl8pPr>
            <a:lvl9pPr lvl="8" rtl="0">
              <a:spcBef>
                <a:spcPts val="0"/>
              </a:spcBef>
              <a:spcAft>
                <a:spcPts val="0"/>
              </a:spcAft>
              <a:buSzPts val="3600"/>
              <a:buNone/>
              <a:defRPr sz="1400"/>
            </a:lvl9pPr>
          </a:lstStyle>
          <a:p>
            <a:endParaRPr/>
          </a:p>
        </p:txBody>
      </p:sp>
      <p:sp>
        <p:nvSpPr>
          <p:cNvPr id="29" name="Google Shape;29;p9"/>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 name="Google Shape;30;p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31" name="Google Shape;31;p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32" name="Google Shape;32;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4"/>
        <p:cNvGrpSpPr/>
        <p:nvPr/>
      </p:nvGrpSpPr>
      <p:grpSpPr>
        <a:xfrm>
          <a:off x="0" y="0"/>
          <a:ext cx="0" cy="0"/>
          <a:chOff x="0" y="0"/>
          <a:chExt cx="0" cy="0"/>
        </a:xfrm>
      </p:grpSpPr>
      <p:sp>
        <p:nvSpPr>
          <p:cNvPr id="175" name="Google Shape;175;p35"/>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5"/>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5"/>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8" name="Google Shape;178;p35"/>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79" name="Google Shape;179;p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2" name="Google Shape;182;p3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457200" y="1200150"/>
            <a:ext cx="41892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Montserrat"/>
              <a:buChar char="●"/>
              <a:defRPr sz="3000">
                <a:solidFill>
                  <a:schemeClr val="dk1"/>
                </a:solidFill>
                <a:latin typeface="Montserrat"/>
                <a:ea typeface="Montserrat"/>
                <a:cs typeface="Montserrat"/>
                <a:sym typeface="Montserrat"/>
              </a:defRPr>
            </a:lvl1pPr>
            <a:lvl2pPr marL="914400" lvl="1"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2pPr>
            <a:lvl3pPr marL="1371600" lvl="2"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3pPr>
            <a:lvl4pPr marL="1828800" lvl="3"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4pPr>
            <a:lvl5pPr marL="2286000" lvl="4"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5pPr>
            <a:lvl6pPr marL="2743200" lvl="5"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6pPr>
            <a:lvl7pPr marL="3200400" lvl="6"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7pPr>
            <a:lvl8pPr marL="3657600" lvl="7"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8pPr>
            <a:lvl9pPr marL="4114800" lvl="8" indent="-34290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title"/>
          </p:nvPr>
        </p:nvSpPr>
        <p:spPr>
          <a:xfrm>
            <a:off x="4601500" y="0"/>
            <a:ext cx="4557000" cy="5143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16C1F3"/>
              </a:buClr>
              <a:buSzPts val="3600"/>
              <a:buFont typeface="Roboto Slab"/>
              <a:buNone/>
              <a:defRPr sz="3600" b="1">
                <a:solidFill>
                  <a:srgbClr val="16C1F3"/>
                </a:solidFill>
                <a:latin typeface="Roboto Slab"/>
                <a:ea typeface="Roboto Slab"/>
                <a:cs typeface="Roboto Slab"/>
                <a:sym typeface="Roboto Slab"/>
              </a:defRPr>
            </a:lvl1pPr>
            <a:lvl2pPr lvl="1"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172" name="Google Shape;172;p34"/>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173" name="Google Shape;173;p3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262"/>
        <p:cNvGrpSpPr/>
        <p:nvPr/>
      </p:nvGrpSpPr>
      <p:grpSpPr>
        <a:xfrm>
          <a:off x="0" y="0"/>
          <a:ext cx="0" cy="0"/>
          <a:chOff x="0" y="0"/>
          <a:chExt cx="0" cy="0"/>
        </a:xfrm>
      </p:grpSpPr>
      <p:sp>
        <p:nvSpPr>
          <p:cNvPr id="263" name="Google Shape;263;p56"/>
          <p:cNvSpPr txBox="1">
            <a:spLocks noGrp="1"/>
          </p:cNvSpPr>
          <p:nvPr>
            <p:ph type="body" idx="1"/>
          </p:nvPr>
        </p:nvSpPr>
        <p:spPr>
          <a:xfrm>
            <a:off x="457200" y="1200150"/>
            <a:ext cx="41892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Montserrat"/>
              <a:buChar char="●"/>
              <a:defRPr sz="3000">
                <a:solidFill>
                  <a:schemeClr val="dk1"/>
                </a:solidFill>
                <a:latin typeface="Montserrat"/>
                <a:ea typeface="Montserrat"/>
                <a:cs typeface="Montserrat"/>
                <a:sym typeface="Montserrat"/>
              </a:defRPr>
            </a:lvl1pPr>
            <a:lvl2pPr marL="914400" lvl="1"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2pPr>
            <a:lvl3pPr marL="1371600" lvl="2"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3pPr>
            <a:lvl4pPr marL="1828800" lvl="3"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4pPr>
            <a:lvl5pPr marL="2286000" lvl="4"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5pPr>
            <a:lvl6pPr marL="2743200" lvl="5"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6pPr>
            <a:lvl7pPr marL="3200400" lvl="6"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7pPr>
            <a:lvl8pPr marL="3657600" lvl="7"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8pPr>
            <a:lvl9pPr marL="4114800" lvl="8"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9pPr>
          </a:lstStyle>
          <a:p>
            <a:endParaRPr/>
          </a:p>
        </p:txBody>
      </p:sp>
      <p:sp>
        <p:nvSpPr>
          <p:cNvPr id="264" name="Google Shape;264;p56"/>
          <p:cNvSpPr txBox="1">
            <a:spLocks noGrp="1"/>
          </p:cNvSpPr>
          <p:nvPr>
            <p:ph type="title"/>
          </p:nvPr>
        </p:nvSpPr>
        <p:spPr>
          <a:xfrm>
            <a:off x="4601500" y="0"/>
            <a:ext cx="4557000" cy="5143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16C1F3"/>
              </a:buClr>
              <a:buSzPts val="3600"/>
              <a:buFont typeface="Roboto Slab"/>
              <a:buNone/>
              <a:defRPr sz="3600" b="1">
                <a:solidFill>
                  <a:srgbClr val="16C1F3"/>
                </a:solidFill>
                <a:latin typeface="Roboto Slab"/>
                <a:ea typeface="Roboto Slab"/>
                <a:cs typeface="Roboto Slab"/>
                <a:sym typeface="Roboto Slab"/>
              </a:defRPr>
            </a:lvl1pPr>
            <a:lvl2pPr lvl="1"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rgbClr val="000000"/>
        </a:solidFill>
        <a:effectLst/>
      </p:bgPr>
    </p:bg>
    <p:spTree>
      <p:nvGrpSpPr>
        <p:cNvPr id="1" name="Shape 284"/>
        <p:cNvGrpSpPr/>
        <p:nvPr/>
      </p:nvGrpSpPr>
      <p:grpSpPr>
        <a:xfrm>
          <a:off x="0" y="0"/>
          <a:ext cx="0" cy="0"/>
          <a:chOff x="0" y="0"/>
          <a:chExt cx="0" cy="0"/>
        </a:xfrm>
      </p:grpSpPr>
      <p:sp>
        <p:nvSpPr>
          <p:cNvPr id="285" name="Google Shape;285;p64"/>
          <p:cNvSpPr txBox="1">
            <a:spLocks noGrp="1"/>
          </p:cNvSpPr>
          <p:nvPr>
            <p:ph type="body" idx="1"/>
          </p:nvPr>
        </p:nvSpPr>
        <p:spPr>
          <a:xfrm>
            <a:off x="457200" y="1200150"/>
            <a:ext cx="41892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Montserrat"/>
              <a:buChar char="●"/>
              <a:defRPr sz="3000">
                <a:solidFill>
                  <a:schemeClr val="dk1"/>
                </a:solidFill>
                <a:latin typeface="Montserrat"/>
                <a:ea typeface="Montserrat"/>
                <a:cs typeface="Montserrat"/>
                <a:sym typeface="Montserrat"/>
              </a:defRPr>
            </a:lvl1pPr>
            <a:lvl2pPr marL="914400" lvl="1"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2pPr>
            <a:lvl3pPr marL="1371600" lvl="2"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3pPr>
            <a:lvl4pPr marL="1828800" lvl="3"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4pPr>
            <a:lvl5pPr marL="2286000" lvl="4"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5pPr>
            <a:lvl6pPr marL="2743200" lvl="5"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6pPr>
            <a:lvl7pPr marL="3200400" lvl="6"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7pPr>
            <a:lvl8pPr marL="3657600" lvl="7"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8pPr>
            <a:lvl9pPr marL="4114800" lvl="8" indent="-342900" rtl="0">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9pPr>
          </a:lstStyle>
          <a:p>
            <a:endParaRPr/>
          </a:p>
        </p:txBody>
      </p:sp>
      <p:pic>
        <p:nvPicPr>
          <p:cNvPr id="286" name="Google Shape;286;p64"/>
          <p:cNvPicPr preferRelativeResize="0"/>
          <p:nvPr/>
        </p:nvPicPr>
        <p:blipFill>
          <a:blip r:embed="rId9">
            <a:alphaModFix amt="43000"/>
          </a:blip>
          <a:stretch>
            <a:fillRect/>
          </a:stretch>
        </p:blipFill>
        <p:spPr>
          <a:xfrm>
            <a:off x="0" y="-429826"/>
            <a:ext cx="9143998" cy="6003144"/>
          </a:xfrm>
          <a:prstGeom prst="rect">
            <a:avLst/>
          </a:prstGeom>
          <a:noFill/>
          <a:ln>
            <a:noFill/>
          </a:ln>
        </p:spPr>
      </p:pic>
      <p:sp>
        <p:nvSpPr>
          <p:cNvPr id="287" name="Google Shape;287;p64"/>
          <p:cNvSpPr txBox="1">
            <a:spLocks noGrp="1"/>
          </p:cNvSpPr>
          <p:nvPr>
            <p:ph type="title"/>
          </p:nvPr>
        </p:nvSpPr>
        <p:spPr>
          <a:xfrm>
            <a:off x="823425" y="1085975"/>
            <a:ext cx="7327500" cy="21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16C1F3"/>
              </a:buClr>
              <a:buSzPts val="3600"/>
              <a:buFont typeface="Roboto Slab"/>
              <a:buNone/>
              <a:defRPr sz="3600" b="1">
                <a:solidFill>
                  <a:srgbClr val="16C1F3"/>
                </a:solidFill>
                <a:latin typeface="Roboto Slab"/>
                <a:ea typeface="Roboto Slab"/>
                <a:cs typeface="Roboto Slab"/>
                <a:sym typeface="Roboto Slab"/>
              </a:defRPr>
            </a:lvl1pPr>
            <a:lvl2pPr lvl="1"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600"/>
              <a:buFont typeface="Roboto Slab"/>
              <a:buNone/>
              <a:defRPr sz="3600" b="1">
                <a:solidFill>
                  <a:schemeClr val="dk1"/>
                </a:solidFill>
                <a:latin typeface="Roboto Slab"/>
                <a:ea typeface="Roboto Slab"/>
                <a:cs typeface="Roboto Slab"/>
                <a:sym typeface="Roboto Slab"/>
              </a:defRPr>
            </a:lvl9pPr>
          </a:lstStyle>
          <a:p>
            <a:endParaRPr/>
          </a:p>
        </p:txBody>
      </p:sp>
      <p:pic>
        <p:nvPicPr>
          <p:cNvPr id="288" name="Google Shape;288;p64"/>
          <p:cNvPicPr preferRelativeResize="0"/>
          <p:nvPr/>
        </p:nvPicPr>
        <p:blipFill>
          <a:blip r:embed="rId10">
            <a:alphaModFix/>
          </a:blip>
          <a:stretch>
            <a:fillRect/>
          </a:stretch>
        </p:blipFill>
        <p:spPr>
          <a:xfrm>
            <a:off x="8500450" y="4487125"/>
            <a:ext cx="439374" cy="4387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312"/>
        <p:cNvGrpSpPr/>
        <p:nvPr/>
      </p:nvGrpSpPr>
      <p:grpSpPr>
        <a:xfrm>
          <a:off x="0" y="0"/>
          <a:ext cx="0" cy="0"/>
          <a:chOff x="0" y="0"/>
          <a:chExt cx="0" cy="0"/>
        </a:xfrm>
      </p:grpSpPr>
      <p:sp>
        <p:nvSpPr>
          <p:cNvPr id="313" name="Google Shape;313;p73"/>
          <p:cNvSpPr txBox="1">
            <a:spLocks noGrp="1"/>
          </p:cNvSpPr>
          <p:nvPr>
            <p:ph type="body" idx="1"/>
          </p:nvPr>
        </p:nvSpPr>
        <p:spPr>
          <a:xfrm>
            <a:off x="457200" y="1200150"/>
            <a:ext cx="41892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Font typeface="Lato"/>
              <a:buChar char="●"/>
              <a:defRPr sz="3000">
                <a:solidFill>
                  <a:schemeClr val="dk1"/>
                </a:solidFill>
                <a:latin typeface="Lato"/>
                <a:ea typeface="Lato"/>
                <a:cs typeface="Lato"/>
                <a:sym typeface="Lato"/>
              </a:defRPr>
            </a:lvl1pPr>
            <a:lvl2pPr marL="914400" lvl="1" indent="-381000" rtl="0">
              <a:spcBef>
                <a:spcPts val="0"/>
              </a:spcBef>
              <a:spcAft>
                <a:spcPts val="0"/>
              </a:spcAft>
              <a:buClr>
                <a:schemeClr val="dk1"/>
              </a:buClr>
              <a:buSzPts val="2400"/>
              <a:buFont typeface="Roboto Slab"/>
              <a:buChar char="○"/>
              <a:defRPr sz="2400">
                <a:solidFill>
                  <a:schemeClr val="dk1"/>
                </a:solidFill>
                <a:latin typeface="Roboto Slab"/>
                <a:ea typeface="Roboto Slab"/>
                <a:cs typeface="Roboto Slab"/>
                <a:sym typeface="Roboto Slab"/>
              </a:defRPr>
            </a:lvl2pPr>
            <a:lvl3pPr marL="1371600" lvl="2" indent="-381000" rtl="0">
              <a:spcBef>
                <a:spcPts val="0"/>
              </a:spcBef>
              <a:spcAft>
                <a:spcPts val="0"/>
              </a:spcAft>
              <a:buClr>
                <a:schemeClr val="dk1"/>
              </a:buClr>
              <a:buSzPts val="2400"/>
              <a:buFont typeface="Roboto Slab"/>
              <a:buChar char="■"/>
              <a:defRPr sz="2400">
                <a:solidFill>
                  <a:schemeClr val="dk1"/>
                </a:solidFill>
                <a:latin typeface="Roboto Slab"/>
                <a:ea typeface="Roboto Slab"/>
                <a:cs typeface="Roboto Slab"/>
                <a:sym typeface="Roboto Slab"/>
              </a:defRPr>
            </a:lvl3pPr>
            <a:lvl4pPr marL="1828800" lvl="3"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4pPr>
            <a:lvl5pPr marL="2286000" lvl="4"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5pPr>
            <a:lvl6pPr marL="2743200" lvl="5"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6pPr>
            <a:lvl7pPr marL="3200400" lvl="6"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7pPr>
            <a:lvl8pPr marL="3657600" lvl="7"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8pPr>
            <a:lvl9pPr marL="4114800" lvl="8" indent="-342900" rtl="0">
              <a:spcBef>
                <a:spcPts val="0"/>
              </a:spcBef>
              <a:spcAft>
                <a:spcPts val="0"/>
              </a:spcAft>
              <a:buClr>
                <a:schemeClr val="dk1"/>
              </a:buClr>
              <a:buSzPts val="1800"/>
              <a:buFont typeface="Roboto Slab"/>
              <a:buChar char="■"/>
              <a:defRPr sz="1800">
                <a:solidFill>
                  <a:schemeClr val="dk1"/>
                </a:solidFill>
                <a:latin typeface="Roboto Slab"/>
                <a:ea typeface="Roboto Slab"/>
                <a:cs typeface="Roboto Slab"/>
                <a:sym typeface="Roboto Slab"/>
              </a:defRPr>
            </a:lvl9pPr>
          </a:lstStyle>
          <a:p>
            <a:endParaRPr/>
          </a:p>
        </p:txBody>
      </p:sp>
      <p:sp>
        <p:nvSpPr>
          <p:cNvPr id="314" name="Google Shape;314;p73"/>
          <p:cNvSpPr txBox="1">
            <a:spLocks noGrp="1"/>
          </p:cNvSpPr>
          <p:nvPr>
            <p:ph type="title"/>
          </p:nvPr>
        </p:nvSpPr>
        <p:spPr>
          <a:xfrm>
            <a:off x="4601500" y="117900"/>
            <a:ext cx="4557000" cy="502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9DE0"/>
              </a:buClr>
              <a:buSzPts val="4000"/>
              <a:buFont typeface="Roboto Slab"/>
              <a:buNone/>
              <a:defRPr sz="4000" b="1">
                <a:solidFill>
                  <a:srgbClr val="009DE0"/>
                </a:solidFill>
                <a:latin typeface="Roboto Slab"/>
                <a:ea typeface="Roboto Slab"/>
                <a:cs typeface="Roboto Slab"/>
                <a:sym typeface="Roboto Slab"/>
              </a:defRPr>
            </a:lvl1pPr>
            <a:lvl2pPr lvl="1"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2pPr>
            <a:lvl3pPr lvl="2"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3pPr>
            <a:lvl4pPr lvl="3"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4pPr>
            <a:lvl5pPr lvl="4"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5pPr>
            <a:lvl6pPr lvl="5"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6pPr>
            <a:lvl7pPr lvl="6"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7pPr>
            <a:lvl8pPr lvl="7"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8pPr>
            <a:lvl9pPr lvl="8" rtl="0">
              <a:spcBef>
                <a:spcPts val="0"/>
              </a:spcBef>
              <a:spcAft>
                <a:spcPts val="0"/>
              </a:spcAft>
              <a:buClr>
                <a:schemeClr val="dk1"/>
              </a:buClr>
              <a:buSzPts val="3600"/>
              <a:buFont typeface="Arvo"/>
              <a:buNone/>
              <a:defRPr sz="3600" b="1">
                <a:solidFill>
                  <a:schemeClr val="dk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
    <p:bg>
      <p:bgPr>
        <a:solidFill>
          <a:srgbClr val="000000"/>
        </a:solidFill>
        <a:effectLst/>
      </p:bgPr>
    </p:bg>
    <p:spTree>
      <p:nvGrpSpPr>
        <p:cNvPr id="1" name="Shape 389"/>
        <p:cNvGrpSpPr/>
        <p:nvPr/>
      </p:nvGrpSpPr>
      <p:grpSpPr>
        <a:xfrm>
          <a:off x="0" y="0"/>
          <a:ext cx="0" cy="0"/>
          <a:chOff x="0" y="0"/>
          <a:chExt cx="0" cy="0"/>
        </a:xfrm>
      </p:grpSpPr>
      <p:sp>
        <p:nvSpPr>
          <p:cNvPr id="390" name="Google Shape;390;p94"/>
          <p:cNvSpPr txBox="1">
            <a:spLocks noGrp="1"/>
          </p:cNvSpPr>
          <p:nvPr>
            <p:ph type="title"/>
          </p:nvPr>
        </p:nvSpPr>
        <p:spPr>
          <a:xfrm>
            <a:off x="1272675" y="2143050"/>
            <a:ext cx="6598500" cy="8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6000"/>
              <a:buFont typeface="Roboto Slab"/>
              <a:buNone/>
              <a:defRPr sz="6000" b="1">
                <a:solidFill>
                  <a:srgbClr val="FFFFFF"/>
                </a:solidFill>
                <a:latin typeface="Roboto Slab"/>
                <a:ea typeface="Roboto Slab"/>
                <a:cs typeface="Roboto Slab"/>
                <a:sym typeface="Roboto Slab"/>
              </a:defRPr>
            </a:lvl1pPr>
            <a:lvl2pPr lvl="1"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9pPr>
          </a:lstStyle>
          <a:p>
            <a:endParaRPr/>
          </a:p>
        </p:txBody>
      </p:sp>
      <p:sp>
        <p:nvSpPr>
          <p:cNvPr id="391" name="Google Shape;391;p94"/>
          <p:cNvSpPr txBox="1">
            <a:spLocks noGrp="1"/>
          </p:cNvSpPr>
          <p:nvPr>
            <p:ph type="body" idx="1"/>
          </p:nvPr>
        </p:nvSpPr>
        <p:spPr>
          <a:xfrm>
            <a:off x="1236500" y="3727575"/>
            <a:ext cx="6671100" cy="1198200"/>
          </a:xfrm>
          <a:prstGeom prst="rect">
            <a:avLst/>
          </a:prstGeom>
          <a:noFill/>
          <a:ln>
            <a:noFill/>
          </a:ln>
        </p:spPr>
        <p:txBody>
          <a:bodyPr spcFirstLastPara="1" wrap="square" lIns="91425" tIns="91425" rIns="91425" bIns="91425" anchor="t" anchorCtr="0">
            <a:noAutofit/>
          </a:bodyPr>
          <a:lstStyle>
            <a:lvl1pPr marL="457200" lvl="0" indent="-304800" rtl="0">
              <a:spcBef>
                <a:spcPts val="60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1pPr>
            <a:lvl2pPr marL="914400" lvl="1"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2pPr>
            <a:lvl3pPr marL="1371600" lvl="2"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3pPr>
            <a:lvl4pPr marL="1828800" lvl="3"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4pPr>
            <a:lvl5pPr marL="2286000" lvl="4"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5pPr>
            <a:lvl6pPr marL="2743200" lvl="5"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6pPr>
            <a:lvl7pPr marL="3200400" lvl="6"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7pPr>
            <a:lvl8pPr marL="3657600" lvl="7"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8pPr>
            <a:lvl9pPr marL="4114800" lvl="8" indent="-304800" rtl="0">
              <a:spcBef>
                <a:spcPts val="0"/>
              </a:spcBef>
              <a:spcAft>
                <a:spcPts val="0"/>
              </a:spcAft>
              <a:buClr>
                <a:srgbClr val="FFFFFF"/>
              </a:buClr>
              <a:buSzPts val="1200"/>
              <a:buFont typeface="Montserrat"/>
              <a:buChar char="■"/>
              <a:defRPr sz="1200">
                <a:solidFill>
                  <a:srgbClr val="FFFFFF"/>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mydata.org/declaration"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mydata.org/declaratio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mydata.org/declaration"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weforum.org/reports/personal-data-emergence-new-asset-clas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julkaisut.valtioneuvosto.fi/handle/10024/161664" TargetMode="External"/><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jpg"/><Relationship Id="rId7" Type="http://schemas.openxmlformats.org/officeDocument/2006/relationships/image" Target="../media/image51.png"/><Relationship Id="rId12"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jpg"/><Relationship Id="rId11" Type="http://schemas.openxmlformats.org/officeDocument/2006/relationships/image" Target="../media/image54.jpg"/><Relationship Id="rId5" Type="http://schemas.openxmlformats.org/officeDocument/2006/relationships/image" Target="../media/image49.png"/><Relationship Id="rId10" Type="http://schemas.openxmlformats.org/officeDocument/2006/relationships/hyperlink" Target="http://www.out-law.com/en/articles/2015/january/key-features-of-psd2-and-what-they-mean-for-the-payments-industry/" TargetMode="External"/><Relationship Id="rId4" Type="http://schemas.openxmlformats.org/officeDocument/2006/relationships/image" Target="../media/image48.png"/><Relationship Id="rId9" Type="http://schemas.openxmlformats.org/officeDocument/2006/relationships/image" Target="../media/image53.jp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8.jpg"/><Relationship Id="rId21" Type="http://schemas.openxmlformats.org/officeDocument/2006/relationships/image" Target="../media/image74.png"/><Relationship Id="rId7" Type="http://schemas.openxmlformats.org/officeDocument/2006/relationships/hyperlink" Target="http://www.swissmedbank.ch/" TargetMode="External"/><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notesSlide" Target="../notesSlides/notesSlide32.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35.xml"/><Relationship Id="rId6" Type="http://schemas.openxmlformats.org/officeDocument/2006/relationships/image" Target="../media/image60.jp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hyperlink" Target="https://mydex.org/" TargetMode="External"/><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hyperlink" Target="https://github.com/mydataglobal/declaration" TargetMode="External"/><Relationship Id="rId4" Type="http://schemas.openxmlformats.org/officeDocument/2006/relationships/hyperlink" Target="https://mydata.org/declaration"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www.libertyglobal.com/PDF/public-policy/The-Value-of-Our-Digital-Identity.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102" descr="MyData-logo.png"/>
          <p:cNvPicPr preferRelativeResize="0"/>
          <p:nvPr/>
        </p:nvPicPr>
        <p:blipFill>
          <a:blip r:embed="rId3">
            <a:alphaModFix/>
          </a:blip>
          <a:stretch>
            <a:fillRect/>
          </a:stretch>
        </p:blipFill>
        <p:spPr>
          <a:xfrm>
            <a:off x="785375" y="531725"/>
            <a:ext cx="4204074" cy="4197950"/>
          </a:xfrm>
          <a:prstGeom prst="rect">
            <a:avLst/>
          </a:prstGeom>
          <a:noFill/>
          <a:ln>
            <a:noFill/>
          </a:ln>
        </p:spPr>
      </p:pic>
      <p:sp>
        <p:nvSpPr>
          <p:cNvPr id="427" name="Google Shape;427;p102"/>
          <p:cNvSpPr txBox="1">
            <a:spLocks noGrp="1"/>
          </p:cNvSpPr>
          <p:nvPr>
            <p:ph type="title"/>
          </p:nvPr>
        </p:nvSpPr>
        <p:spPr>
          <a:xfrm>
            <a:off x="5487775" y="0"/>
            <a:ext cx="3670500" cy="51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3600" dirty="0" err="1">
                <a:solidFill>
                  <a:srgbClr val="F49E00"/>
                </a:solidFill>
              </a:rPr>
              <a:t>MyData</a:t>
            </a:r>
            <a:r>
              <a:rPr lang="en-GB" sz="3600" dirty="0">
                <a:solidFill>
                  <a:srgbClr val="F49E00"/>
                </a:solidFill>
              </a:rPr>
              <a:t> </a:t>
            </a:r>
            <a:r>
              <a:rPr lang="en-GB" dirty="0">
                <a:solidFill>
                  <a:srgbClr val="F49E00"/>
                </a:solidFill>
              </a:rPr>
              <a:t>Global</a:t>
            </a:r>
            <a:endParaRPr sz="1400" b="0" dirty="0">
              <a:solidFill>
                <a:schemeClr val="dk2"/>
              </a:solidFill>
            </a:endParaRPr>
          </a:p>
          <a:p>
            <a:pPr marL="0" lvl="0" indent="0" algn="l" rtl="0">
              <a:spcBef>
                <a:spcPts val="0"/>
              </a:spcBef>
              <a:spcAft>
                <a:spcPts val="0"/>
              </a:spcAft>
              <a:buClr>
                <a:schemeClr val="dk1"/>
              </a:buClr>
              <a:buSzPts val="1100"/>
              <a:buFont typeface="Arial"/>
              <a:buNone/>
            </a:pPr>
            <a:br>
              <a:rPr lang="en-US" sz="1400" b="0" dirty="0">
                <a:solidFill>
                  <a:schemeClr val="dk2"/>
                </a:solidFill>
              </a:rPr>
            </a:br>
            <a:br>
              <a:rPr lang="en-US" sz="1400" b="0" dirty="0">
                <a:solidFill>
                  <a:schemeClr val="dk2"/>
                </a:solidFill>
              </a:rPr>
            </a:br>
            <a:br>
              <a:rPr lang="en-US" sz="1400" b="0" dirty="0">
                <a:solidFill>
                  <a:schemeClr val="dk2"/>
                </a:solidFill>
              </a:rPr>
            </a:br>
            <a:r>
              <a:rPr lang="en-US" sz="1400" b="0" dirty="0">
                <a:solidFill>
                  <a:schemeClr val="dk2"/>
                </a:solidFill>
              </a:rPr>
              <a:t>Sari </a:t>
            </a:r>
            <a:r>
              <a:rPr lang="en-US" sz="1400" b="0" dirty="0" err="1">
                <a:solidFill>
                  <a:schemeClr val="dk2"/>
                </a:solidFill>
              </a:rPr>
              <a:t>Stenfors</a:t>
            </a:r>
            <a:r>
              <a:rPr lang="en-US" sz="1400" b="0" dirty="0">
                <a:solidFill>
                  <a:schemeClr val="dk2"/>
                </a:solidFill>
              </a:rPr>
              <a:t> July 16, 2019</a:t>
            </a:r>
            <a:br>
              <a:rPr lang="en-US" sz="1400" b="0" dirty="0">
                <a:solidFill>
                  <a:schemeClr val="dk2"/>
                </a:solidFill>
              </a:rPr>
            </a:br>
            <a:r>
              <a:rPr lang="en-US" sz="1400" b="0" dirty="0" err="1">
                <a:solidFill>
                  <a:schemeClr val="dk2"/>
                </a:solidFill>
              </a:rPr>
              <a:t>MyData</a:t>
            </a:r>
            <a:r>
              <a:rPr lang="en-US" sz="1400" b="0" dirty="0">
                <a:solidFill>
                  <a:schemeClr val="dk2"/>
                </a:solidFill>
              </a:rPr>
              <a:t> Silicon Valley</a:t>
            </a:r>
            <a:endParaRPr sz="1400" b="0" dirty="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22"/>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err="1"/>
              <a:t>MyData</a:t>
            </a:r>
            <a:r>
              <a:rPr lang="en-GB" dirty="0"/>
              <a:t> Change</a:t>
            </a:r>
            <a:endParaRPr dirty="0"/>
          </a:p>
        </p:txBody>
      </p:sp>
      <p:pic>
        <p:nvPicPr>
          <p:cNvPr id="588" name="Google Shape;588;p122"/>
          <p:cNvPicPr preferRelativeResize="0"/>
          <p:nvPr/>
        </p:nvPicPr>
        <p:blipFill>
          <a:blip r:embed="rId3">
            <a:alphaModFix/>
          </a:blip>
          <a:stretch>
            <a:fillRect/>
          </a:stretch>
        </p:blipFill>
        <p:spPr>
          <a:xfrm>
            <a:off x="2662875" y="1222590"/>
            <a:ext cx="1253544" cy="834224"/>
          </a:xfrm>
          <a:prstGeom prst="rect">
            <a:avLst/>
          </a:prstGeom>
          <a:noFill/>
          <a:ln>
            <a:noFill/>
          </a:ln>
        </p:spPr>
      </p:pic>
      <p:pic>
        <p:nvPicPr>
          <p:cNvPr id="589" name="Google Shape;589;p122"/>
          <p:cNvPicPr preferRelativeResize="0"/>
          <p:nvPr/>
        </p:nvPicPr>
        <p:blipFill>
          <a:blip r:embed="rId4">
            <a:alphaModFix/>
          </a:blip>
          <a:stretch>
            <a:fillRect/>
          </a:stretch>
        </p:blipFill>
        <p:spPr>
          <a:xfrm>
            <a:off x="5196468" y="1156675"/>
            <a:ext cx="1719557" cy="1109400"/>
          </a:xfrm>
          <a:prstGeom prst="rect">
            <a:avLst/>
          </a:prstGeom>
          <a:noFill/>
          <a:ln>
            <a:noFill/>
          </a:ln>
        </p:spPr>
      </p:pic>
      <p:cxnSp>
        <p:nvCxnSpPr>
          <p:cNvPr id="590" name="Google Shape;590;p122"/>
          <p:cNvCxnSpPr/>
          <p:nvPr/>
        </p:nvCxnSpPr>
        <p:spPr>
          <a:xfrm rot="10800000" flipH="1">
            <a:off x="4087800" y="1595938"/>
            <a:ext cx="1120800" cy="8400"/>
          </a:xfrm>
          <a:prstGeom prst="straightConnector1">
            <a:avLst/>
          </a:prstGeom>
          <a:noFill/>
          <a:ln w="38100" cap="flat" cmpd="sng">
            <a:solidFill>
              <a:srgbClr val="000000"/>
            </a:solidFill>
            <a:prstDash val="solid"/>
            <a:round/>
            <a:headEnd type="none" w="med" len="med"/>
            <a:tailEnd type="triangle" w="med" len="med"/>
          </a:ln>
        </p:spPr>
      </p:cxnSp>
      <p:pic>
        <p:nvPicPr>
          <p:cNvPr id="591" name="Google Shape;591;p122"/>
          <p:cNvPicPr preferRelativeResize="0"/>
          <p:nvPr/>
        </p:nvPicPr>
        <p:blipFill>
          <a:blip r:embed="rId5">
            <a:alphaModFix/>
          </a:blip>
          <a:stretch>
            <a:fillRect/>
          </a:stretch>
        </p:blipFill>
        <p:spPr>
          <a:xfrm>
            <a:off x="2756359" y="3928048"/>
            <a:ext cx="1050272" cy="1163730"/>
          </a:xfrm>
          <a:prstGeom prst="rect">
            <a:avLst/>
          </a:prstGeom>
          <a:noFill/>
          <a:ln>
            <a:noFill/>
          </a:ln>
        </p:spPr>
      </p:pic>
      <p:sp>
        <p:nvSpPr>
          <p:cNvPr id="592" name="Google Shape;592;p122"/>
          <p:cNvSpPr txBox="1"/>
          <p:nvPr/>
        </p:nvSpPr>
        <p:spPr>
          <a:xfrm>
            <a:off x="118475" y="1080475"/>
            <a:ext cx="2319600" cy="40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rgbClr val="000000"/>
                </a:solidFill>
                <a:latin typeface="Roboto Slab"/>
                <a:ea typeface="Roboto Slab"/>
                <a:cs typeface="Roboto Slab"/>
                <a:sym typeface="Roboto Slab"/>
              </a:rPr>
              <a:t>Landline telephone</a:t>
            </a:r>
            <a:endParaRPr sz="1800" b="1" dirty="0">
              <a:solidFill>
                <a:srgbClr val="000000"/>
              </a:solidFill>
              <a:latin typeface="Roboto Slab"/>
              <a:ea typeface="Roboto Slab"/>
              <a:cs typeface="Roboto Slab"/>
              <a:sym typeface="Roboto Slab"/>
            </a:endParaRPr>
          </a:p>
          <a:p>
            <a:pPr marL="0" lvl="0" indent="0" algn="l" rtl="0">
              <a:spcBef>
                <a:spcPts val="0"/>
              </a:spcBef>
              <a:spcAft>
                <a:spcPts val="0"/>
              </a:spcAft>
              <a:buNone/>
            </a:pPr>
            <a:r>
              <a:rPr lang="en-GB" sz="1800" dirty="0">
                <a:solidFill>
                  <a:srgbClr val="000000"/>
                </a:solidFill>
                <a:latin typeface="Roboto Slab"/>
                <a:ea typeface="Roboto Slab"/>
                <a:cs typeface="Roboto Slab"/>
                <a:sym typeface="Roboto Slab"/>
              </a:rPr>
              <a:t>(calling a fixed location)</a:t>
            </a:r>
            <a:endParaRPr sz="1800" dirty="0">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Clr>
                <a:srgbClr val="000000"/>
              </a:buClr>
              <a:buSzPts val="1100"/>
              <a:buFont typeface="Arial"/>
              <a:buNone/>
            </a:pPr>
            <a:r>
              <a:rPr lang="en-GB" sz="1800" b="1" dirty="0">
                <a:solidFill>
                  <a:srgbClr val="000000"/>
                </a:solidFill>
                <a:latin typeface="Roboto Slab"/>
                <a:ea typeface="Roboto Slab"/>
                <a:cs typeface="Roboto Slab"/>
                <a:sym typeface="Roboto Slab"/>
              </a:rPr>
              <a:t>Mainframe</a:t>
            </a:r>
            <a:endParaRPr sz="1800" b="1" dirty="0">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None/>
            </a:pPr>
            <a:endParaRPr sz="1800" b="1" dirty="0">
              <a:latin typeface="Roboto Slab"/>
              <a:ea typeface="Roboto Slab"/>
              <a:cs typeface="Roboto Slab"/>
              <a:sym typeface="Roboto Slab"/>
            </a:endParaRPr>
          </a:p>
          <a:p>
            <a:pPr marL="0" lvl="0" indent="0" algn="l" rtl="0">
              <a:spcBef>
                <a:spcPts val="0"/>
              </a:spcBef>
              <a:spcAft>
                <a:spcPts val="0"/>
              </a:spcAft>
              <a:buNone/>
            </a:pPr>
            <a:r>
              <a:rPr lang="en-GB" sz="1800" b="1" dirty="0">
                <a:latin typeface="Roboto Slab"/>
                <a:ea typeface="Roboto Slab"/>
                <a:cs typeface="Roboto Slab"/>
                <a:sym typeface="Roboto Slab"/>
              </a:rPr>
              <a:t>Traditional warehousing</a:t>
            </a:r>
            <a:endParaRPr sz="1800" b="1" dirty="0">
              <a:latin typeface="Roboto Slab"/>
              <a:ea typeface="Roboto Slab"/>
              <a:cs typeface="Roboto Slab"/>
              <a:sym typeface="Roboto Slab"/>
            </a:endParaRPr>
          </a:p>
          <a:p>
            <a:pPr marL="0" lvl="0" indent="0" algn="l" rtl="0">
              <a:spcBef>
                <a:spcPts val="0"/>
              </a:spcBef>
              <a:spcAft>
                <a:spcPts val="0"/>
              </a:spcAft>
              <a:buNone/>
            </a:pPr>
            <a:r>
              <a:rPr lang="en-GB" sz="1800" b="1" dirty="0">
                <a:latin typeface="Roboto Slab"/>
                <a:ea typeface="Roboto Slab"/>
                <a:cs typeface="Roboto Slab"/>
                <a:sym typeface="Roboto Slab"/>
              </a:rPr>
              <a:t>of personal data</a:t>
            </a:r>
            <a:endParaRPr sz="1800" b="1" dirty="0">
              <a:latin typeface="Roboto Slab"/>
              <a:ea typeface="Roboto Slab"/>
              <a:cs typeface="Roboto Slab"/>
              <a:sym typeface="Roboto Slab"/>
            </a:endParaRPr>
          </a:p>
        </p:txBody>
      </p:sp>
      <p:sp>
        <p:nvSpPr>
          <p:cNvPr id="593" name="Google Shape;593;p122"/>
          <p:cNvSpPr txBox="1"/>
          <p:nvPr/>
        </p:nvSpPr>
        <p:spPr>
          <a:xfrm>
            <a:off x="6883125" y="1080475"/>
            <a:ext cx="2124600" cy="39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000000"/>
                </a:solidFill>
                <a:latin typeface="Roboto Slab"/>
                <a:ea typeface="Roboto Slab"/>
                <a:cs typeface="Roboto Slab"/>
                <a:sym typeface="Roboto Slab"/>
              </a:rPr>
              <a:t>Mobile telephony</a:t>
            </a:r>
            <a:endParaRPr sz="1800" b="1">
              <a:solidFill>
                <a:srgbClr val="000000"/>
              </a:solidFill>
              <a:latin typeface="Roboto Slab"/>
              <a:ea typeface="Roboto Slab"/>
              <a:cs typeface="Roboto Slab"/>
              <a:sym typeface="Roboto Slab"/>
            </a:endParaRPr>
          </a:p>
          <a:p>
            <a:pPr marL="0" lvl="0" indent="0" algn="l" rtl="0">
              <a:spcBef>
                <a:spcPts val="0"/>
              </a:spcBef>
              <a:spcAft>
                <a:spcPts val="0"/>
              </a:spcAft>
              <a:buNone/>
            </a:pPr>
            <a:r>
              <a:rPr lang="en-GB" sz="1800">
                <a:solidFill>
                  <a:srgbClr val="000000"/>
                </a:solidFill>
                <a:latin typeface="Roboto Slab"/>
                <a:ea typeface="Roboto Slab"/>
                <a:cs typeface="Roboto Slab"/>
                <a:sym typeface="Roboto Slab"/>
              </a:rPr>
              <a:t>(calling to a person)</a:t>
            </a:r>
            <a:endParaRPr sz="1800">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1800" b="1">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1800" b="1">
              <a:solidFill>
                <a:srgbClr val="000000"/>
              </a:solidFill>
              <a:latin typeface="Roboto Slab"/>
              <a:ea typeface="Roboto Slab"/>
              <a:cs typeface="Roboto Slab"/>
              <a:sym typeface="Roboto Slab"/>
            </a:endParaRPr>
          </a:p>
          <a:p>
            <a:pPr marL="0" lvl="0" indent="0" algn="l" rtl="0">
              <a:spcBef>
                <a:spcPts val="0"/>
              </a:spcBef>
              <a:spcAft>
                <a:spcPts val="0"/>
              </a:spcAft>
              <a:buClr>
                <a:srgbClr val="000000"/>
              </a:buClr>
              <a:buSzPts val="1100"/>
              <a:buFont typeface="Arial"/>
              <a:buNone/>
            </a:pPr>
            <a:r>
              <a:rPr lang="en-GB" sz="1800" b="1">
                <a:solidFill>
                  <a:srgbClr val="000000"/>
                </a:solidFill>
                <a:latin typeface="Roboto Slab"/>
                <a:ea typeface="Roboto Slab"/>
                <a:cs typeface="Roboto Slab"/>
                <a:sym typeface="Roboto Slab"/>
              </a:rPr>
              <a:t>Personal computer</a:t>
            </a:r>
            <a:endParaRPr sz="1800" b="1">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1800" b="1">
              <a:latin typeface="Roboto Slab"/>
              <a:ea typeface="Roboto Slab"/>
              <a:cs typeface="Roboto Slab"/>
              <a:sym typeface="Roboto Slab"/>
            </a:endParaRPr>
          </a:p>
          <a:p>
            <a:pPr marL="0" lvl="0" indent="0" algn="l" rtl="0">
              <a:spcBef>
                <a:spcPts val="0"/>
              </a:spcBef>
              <a:spcAft>
                <a:spcPts val="0"/>
              </a:spcAft>
              <a:buNone/>
            </a:pPr>
            <a:endParaRPr sz="1800" b="1">
              <a:latin typeface="Roboto Slab"/>
              <a:ea typeface="Roboto Slab"/>
              <a:cs typeface="Roboto Slab"/>
              <a:sym typeface="Roboto Slab"/>
            </a:endParaRPr>
          </a:p>
          <a:p>
            <a:pPr marL="0" lvl="0" indent="0" algn="l" rtl="0">
              <a:spcBef>
                <a:spcPts val="0"/>
              </a:spcBef>
              <a:spcAft>
                <a:spcPts val="0"/>
              </a:spcAft>
              <a:buNone/>
            </a:pPr>
            <a:endParaRPr sz="1800" b="1">
              <a:latin typeface="Roboto Slab"/>
              <a:ea typeface="Roboto Slab"/>
              <a:cs typeface="Roboto Slab"/>
              <a:sym typeface="Roboto Slab"/>
            </a:endParaRPr>
          </a:p>
          <a:p>
            <a:pPr marL="0" lvl="0" indent="0" algn="l" rtl="0">
              <a:spcBef>
                <a:spcPts val="0"/>
              </a:spcBef>
              <a:spcAft>
                <a:spcPts val="0"/>
              </a:spcAft>
              <a:buNone/>
            </a:pPr>
            <a:r>
              <a:rPr lang="en-GB" sz="1800" b="1">
                <a:latin typeface="Roboto Slab"/>
                <a:ea typeface="Roboto Slab"/>
                <a:cs typeface="Roboto Slab"/>
                <a:sym typeface="Roboto Slab"/>
              </a:rPr>
              <a:t>Human-centric organization of personal data</a:t>
            </a:r>
            <a:endParaRPr sz="1800" b="1">
              <a:latin typeface="Roboto Slab"/>
              <a:ea typeface="Roboto Slab"/>
              <a:cs typeface="Roboto Slab"/>
              <a:sym typeface="Roboto Slab"/>
            </a:endParaRPr>
          </a:p>
        </p:txBody>
      </p:sp>
      <p:pic>
        <p:nvPicPr>
          <p:cNvPr id="594" name="Google Shape;594;p122"/>
          <p:cNvPicPr preferRelativeResize="0"/>
          <p:nvPr/>
        </p:nvPicPr>
        <p:blipFill>
          <a:blip r:embed="rId6">
            <a:alphaModFix/>
          </a:blip>
          <a:stretch>
            <a:fillRect/>
          </a:stretch>
        </p:blipFill>
        <p:spPr>
          <a:xfrm>
            <a:off x="5386733" y="3900650"/>
            <a:ext cx="1354592" cy="1163725"/>
          </a:xfrm>
          <a:prstGeom prst="rect">
            <a:avLst/>
          </a:prstGeom>
          <a:noFill/>
          <a:ln>
            <a:noFill/>
          </a:ln>
        </p:spPr>
      </p:pic>
      <p:pic>
        <p:nvPicPr>
          <p:cNvPr id="595" name="Google Shape;595;p122"/>
          <p:cNvPicPr preferRelativeResize="0"/>
          <p:nvPr/>
        </p:nvPicPr>
        <p:blipFill>
          <a:blip r:embed="rId7">
            <a:alphaModFix/>
          </a:blip>
          <a:stretch>
            <a:fillRect/>
          </a:stretch>
        </p:blipFill>
        <p:spPr>
          <a:xfrm>
            <a:off x="2402375" y="2480255"/>
            <a:ext cx="1403030" cy="1186952"/>
          </a:xfrm>
          <a:prstGeom prst="rect">
            <a:avLst/>
          </a:prstGeom>
          <a:noFill/>
          <a:ln>
            <a:noFill/>
          </a:ln>
        </p:spPr>
      </p:pic>
      <p:pic>
        <p:nvPicPr>
          <p:cNvPr id="596" name="Google Shape;596;p122"/>
          <p:cNvPicPr preferRelativeResize="0"/>
          <p:nvPr/>
        </p:nvPicPr>
        <p:blipFill>
          <a:blip r:embed="rId8">
            <a:alphaModFix/>
          </a:blip>
          <a:stretch>
            <a:fillRect/>
          </a:stretch>
        </p:blipFill>
        <p:spPr>
          <a:xfrm>
            <a:off x="5381663" y="2266750"/>
            <a:ext cx="1259288" cy="1504275"/>
          </a:xfrm>
          <a:prstGeom prst="rect">
            <a:avLst/>
          </a:prstGeom>
          <a:noFill/>
          <a:ln>
            <a:noFill/>
          </a:ln>
        </p:spPr>
      </p:pic>
      <p:cxnSp>
        <p:nvCxnSpPr>
          <p:cNvPr id="597" name="Google Shape;597;p122"/>
          <p:cNvCxnSpPr/>
          <p:nvPr/>
        </p:nvCxnSpPr>
        <p:spPr>
          <a:xfrm rot="10800000" flipH="1">
            <a:off x="4087800" y="2928100"/>
            <a:ext cx="1120800" cy="8400"/>
          </a:xfrm>
          <a:prstGeom prst="straightConnector1">
            <a:avLst/>
          </a:prstGeom>
          <a:noFill/>
          <a:ln w="38100" cap="flat" cmpd="sng">
            <a:solidFill>
              <a:srgbClr val="000000"/>
            </a:solidFill>
            <a:prstDash val="solid"/>
            <a:round/>
            <a:headEnd type="none" w="med" len="med"/>
            <a:tailEnd type="triangle" w="med" len="med"/>
          </a:ln>
        </p:spPr>
      </p:cxnSp>
      <p:cxnSp>
        <p:nvCxnSpPr>
          <p:cNvPr id="598" name="Google Shape;598;p122"/>
          <p:cNvCxnSpPr/>
          <p:nvPr/>
        </p:nvCxnSpPr>
        <p:spPr>
          <a:xfrm rot="10800000" flipH="1">
            <a:off x="4087800" y="4604500"/>
            <a:ext cx="1120800" cy="840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23"/>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Data into the Interaction</a:t>
            </a:r>
            <a:endParaRPr/>
          </a:p>
        </p:txBody>
      </p:sp>
      <p:cxnSp>
        <p:nvCxnSpPr>
          <p:cNvPr id="604" name="Google Shape;604;p123"/>
          <p:cNvCxnSpPr>
            <a:cxnSpLocks/>
            <a:stCxn id="605" idx="3"/>
            <a:endCxn id="606" idx="2"/>
          </p:cNvCxnSpPr>
          <p:nvPr/>
        </p:nvCxnSpPr>
        <p:spPr>
          <a:xfrm flipV="1">
            <a:off x="7284550" y="1848051"/>
            <a:ext cx="472800" cy="14847"/>
          </a:xfrm>
          <a:prstGeom prst="straightConnector1">
            <a:avLst/>
          </a:prstGeom>
          <a:noFill/>
          <a:ln w="38100" cap="flat" cmpd="sng">
            <a:solidFill>
              <a:srgbClr val="666666"/>
            </a:solidFill>
            <a:prstDash val="solid"/>
            <a:round/>
            <a:headEnd type="none" w="med" len="med"/>
            <a:tailEnd type="triangle" w="med" len="med"/>
          </a:ln>
        </p:spPr>
      </p:cxnSp>
      <p:sp>
        <p:nvSpPr>
          <p:cNvPr id="605" name="Google Shape;605;p123"/>
          <p:cNvSpPr/>
          <p:nvPr/>
        </p:nvSpPr>
        <p:spPr>
          <a:xfrm>
            <a:off x="5656851" y="1366250"/>
            <a:ext cx="1627699" cy="993296"/>
          </a:xfrm>
          <a:prstGeom prst="rect">
            <a:avLst/>
          </a:prstGeom>
          <a:solidFill>
            <a:srgbClr val="0000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1800" b="1">
                <a:solidFill>
                  <a:srgbClr val="FFFFFF"/>
                </a:solidFill>
                <a:latin typeface="Roboto Slab"/>
                <a:ea typeface="Roboto Slab"/>
                <a:cs typeface="Roboto Slab"/>
                <a:sym typeface="Roboto Slab"/>
              </a:rPr>
              <a:t>Organization or Service</a:t>
            </a:r>
            <a:endParaRPr sz="1800" b="1">
              <a:solidFill>
                <a:srgbClr val="FFFFFF"/>
              </a:solidFill>
              <a:latin typeface="Roboto Slab"/>
              <a:ea typeface="Roboto Slab"/>
              <a:cs typeface="Roboto Slab"/>
              <a:sym typeface="Roboto Slab"/>
            </a:endParaRPr>
          </a:p>
          <a:p>
            <a:pPr marL="0" lvl="0" indent="0" algn="ctr" rtl="0">
              <a:spcBef>
                <a:spcPts val="0"/>
              </a:spcBef>
              <a:spcAft>
                <a:spcPts val="0"/>
              </a:spcAft>
              <a:buClr>
                <a:srgbClr val="000000"/>
              </a:buClr>
              <a:buSzPts val="1100"/>
              <a:buFont typeface="Arial"/>
              <a:buNone/>
            </a:pPr>
            <a:r>
              <a:rPr lang="en-GB" sz="1200" b="1">
                <a:solidFill>
                  <a:srgbClr val="FFFFFF"/>
                </a:solidFill>
                <a:latin typeface="Roboto Slab"/>
                <a:ea typeface="Roboto Slab"/>
                <a:cs typeface="Roboto Slab"/>
                <a:sym typeface="Roboto Slab"/>
              </a:rPr>
              <a:t>(i.e. customer service)</a:t>
            </a:r>
            <a:endParaRPr sz="1200" b="1">
              <a:solidFill>
                <a:srgbClr val="FFFFFF"/>
              </a:solidFill>
              <a:latin typeface="Roboto Slab"/>
              <a:ea typeface="Roboto Slab"/>
              <a:cs typeface="Roboto Slab"/>
              <a:sym typeface="Roboto Slab"/>
            </a:endParaRPr>
          </a:p>
        </p:txBody>
      </p:sp>
      <p:sp>
        <p:nvSpPr>
          <p:cNvPr id="606" name="Google Shape;606;p123"/>
          <p:cNvSpPr/>
          <p:nvPr/>
        </p:nvSpPr>
        <p:spPr>
          <a:xfrm>
            <a:off x="7757350" y="1344801"/>
            <a:ext cx="1141700" cy="1006500"/>
          </a:xfrm>
          <a:prstGeom prst="flowChartMagneticDisk">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latin typeface="Roboto Slab"/>
                <a:ea typeface="Roboto Slab"/>
                <a:cs typeface="Roboto Slab"/>
                <a:sym typeface="Roboto Slab"/>
              </a:rPr>
              <a:t>Data</a:t>
            </a:r>
            <a:endParaRPr sz="1800" b="1">
              <a:latin typeface="Roboto Slab"/>
              <a:ea typeface="Roboto Slab"/>
              <a:cs typeface="Roboto Slab"/>
              <a:sym typeface="Roboto Slab"/>
            </a:endParaRPr>
          </a:p>
        </p:txBody>
      </p:sp>
      <p:sp>
        <p:nvSpPr>
          <p:cNvPr id="607" name="Google Shape;607;p123"/>
          <p:cNvSpPr/>
          <p:nvPr/>
        </p:nvSpPr>
        <p:spPr>
          <a:xfrm>
            <a:off x="5879663" y="4021826"/>
            <a:ext cx="1141700" cy="1006500"/>
          </a:xfrm>
          <a:prstGeom prst="flowChartMagneticDisk">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latin typeface="Roboto Slab"/>
                <a:ea typeface="Roboto Slab"/>
                <a:cs typeface="Roboto Slab"/>
                <a:sym typeface="Roboto Slab"/>
              </a:rPr>
              <a:t>Data</a:t>
            </a:r>
            <a:endParaRPr sz="1800" b="1">
              <a:latin typeface="Roboto Slab"/>
              <a:ea typeface="Roboto Slab"/>
              <a:cs typeface="Roboto Slab"/>
              <a:sym typeface="Roboto Slab"/>
            </a:endParaRPr>
          </a:p>
        </p:txBody>
      </p:sp>
      <p:cxnSp>
        <p:nvCxnSpPr>
          <p:cNvPr id="608" name="Google Shape;608;p123"/>
          <p:cNvCxnSpPr>
            <a:cxnSpLocks/>
            <a:endCxn id="605" idx="1"/>
          </p:cNvCxnSpPr>
          <p:nvPr/>
        </p:nvCxnSpPr>
        <p:spPr>
          <a:xfrm>
            <a:off x="5227150" y="1848038"/>
            <a:ext cx="429701" cy="14860"/>
          </a:xfrm>
          <a:prstGeom prst="straightConnector1">
            <a:avLst/>
          </a:prstGeom>
          <a:noFill/>
          <a:ln w="38100" cap="flat" cmpd="sng">
            <a:solidFill>
              <a:srgbClr val="666666"/>
            </a:solidFill>
            <a:prstDash val="solid"/>
            <a:round/>
            <a:headEnd type="none" w="med" len="med"/>
            <a:tailEnd type="triangle" w="med" len="med"/>
          </a:ln>
        </p:spPr>
      </p:cxnSp>
      <p:cxnSp>
        <p:nvCxnSpPr>
          <p:cNvPr id="610" name="Google Shape;610;p123"/>
          <p:cNvCxnSpPr>
            <a:stCxn id="611" idx="3"/>
            <a:endCxn id="612" idx="1"/>
          </p:cNvCxnSpPr>
          <p:nvPr/>
        </p:nvCxnSpPr>
        <p:spPr>
          <a:xfrm>
            <a:off x="5298838" y="3822025"/>
            <a:ext cx="1998600" cy="0"/>
          </a:xfrm>
          <a:prstGeom prst="straightConnector1">
            <a:avLst/>
          </a:prstGeom>
          <a:noFill/>
          <a:ln w="38100" cap="flat" cmpd="sng">
            <a:solidFill>
              <a:srgbClr val="666666"/>
            </a:solidFill>
            <a:prstDash val="solid"/>
            <a:round/>
            <a:headEnd type="triangle" w="med" len="med"/>
            <a:tailEnd type="triangle" w="med" len="med"/>
          </a:ln>
        </p:spPr>
      </p:cxnSp>
      <p:cxnSp>
        <p:nvCxnSpPr>
          <p:cNvPr id="613" name="Google Shape;613;p123"/>
          <p:cNvCxnSpPr/>
          <p:nvPr/>
        </p:nvCxnSpPr>
        <p:spPr>
          <a:xfrm flipH="1">
            <a:off x="6451138" y="3820525"/>
            <a:ext cx="300" cy="393600"/>
          </a:xfrm>
          <a:prstGeom prst="straightConnector1">
            <a:avLst/>
          </a:prstGeom>
          <a:noFill/>
          <a:ln w="38100" cap="flat" cmpd="sng">
            <a:solidFill>
              <a:srgbClr val="666666"/>
            </a:solidFill>
            <a:prstDash val="solid"/>
            <a:round/>
            <a:headEnd type="none" w="med" len="med"/>
            <a:tailEnd type="none" w="med" len="med"/>
          </a:ln>
        </p:spPr>
      </p:cxnSp>
      <p:cxnSp>
        <p:nvCxnSpPr>
          <p:cNvPr id="614" name="Google Shape;614;p123"/>
          <p:cNvCxnSpPr/>
          <p:nvPr/>
        </p:nvCxnSpPr>
        <p:spPr>
          <a:xfrm>
            <a:off x="15750" y="3080900"/>
            <a:ext cx="9172800" cy="0"/>
          </a:xfrm>
          <a:prstGeom prst="straightConnector1">
            <a:avLst/>
          </a:prstGeom>
          <a:noFill/>
          <a:ln w="9525" cap="flat" cmpd="sng">
            <a:solidFill>
              <a:srgbClr val="666666"/>
            </a:solidFill>
            <a:prstDash val="solid"/>
            <a:round/>
            <a:headEnd type="none" w="med" len="med"/>
            <a:tailEnd type="none" w="med" len="med"/>
          </a:ln>
        </p:spPr>
      </p:cxnSp>
      <p:sp>
        <p:nvSpPr>
          <p:cNvPr id="615" name="Google Shape;615;p123"/>
          <p:cNvSpPr txBox="1"/>
          <p:nvPr/>
        </p:nvSpPr>
        <p:spPr>
          <a:xfrm>
            <a:off x="168150" y="1199450"/>
            <a:ext cx="3634500" cy="13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Roboto Slab"/>
                <a:ea typeface="Roboto Slab"/>
                <a:cs typeface="Roboto Slab"/>
                <a:sym typeface="Roboto Slab"/>
              </a:rPr>
              <a:t>Traditionally data is in organization’s back office systems</a:t>
            </a:r>
            <a:endParaRPr sz="2400">
              <a:latin typeface="Roboto Slab"/>
              <a:ea typeface="Roboto Slab"/>
              <a:cs typeface="Roboto Slab"/>
              <a:sym typeface="Roboto Slab"/>
            </a:endParaRPr>
          </a:p>
        </p:txBody>
      </p:sp>
      <p:sp>
        <p:nvSpPr>
          <p:cNvPr id="616" name="Google Shape;616;p123"/>
          <p:cNvSpPr txBox="1"/>
          <p:nvPr/>
        </p:nvSpPr>
        <p:spPr>
          <a:xfrm>
            <a:off x="152400" y="3185425"/>
            <a:ext cx="4087800" cy="1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latin typeface="Roboto Slab"/>
                <a:ea typeface="Roboto Slab"/>
                <a:cs typeface="Roboto Slab"/>
                <a:sym typeface="Roboto Slab"/>
              </a:rPr>
              <a:t>Data is part of the individual-organization relationship.</a:t>
            </a:r>
            <a:endParaRPr sz="2400" dirty="0">
              <a:latin typeface="Roboto Slab"/>
              <a:ea typeface="Roboto Slab"/>
              <a:cs typeface="Roboto Slab"/>
              <a:sym typeface="Roboto Slab"/>
            </a:endParaRPr>
          </a:p>
          <a:p>
            <a:pPr marL="0" lvl="0" indent="0" algn="l" rtl="0">
              <a:spcBef>
                <a:spcPts val="0"/>
              </a:spcBef>
              <a:spcAft>
                <a:spcPts val="0"/>
              </a:spcAft>
              <a:buNone/>
            </a:pPr>
            <a:endParaRPr dirty="0">
              <a:latin typeface="Roboto Slab"/>
              <a:ea typeface="Roboto Slab"/>
              <a:cs typeface="Roboto Slab"/>
              <a:sym typeface="Roboto Slab"/>
            </a:endParaRPr>
          </a:p>
          <a:p>
            <a:pPr marL="0" lvl="0" indent="0" algn="l" rtl="0">
              <a:spcBef>
                <a:spcPts val="0"/>
              </a:spcBef>
              <a:spcAft>
                <a:spcPts val="0"/>
              </a:spcAft>
              <a:buNone/>
            </a:pPr>
            <a:r>
              <a:rPr lang="en-GB" dirty="0">
                <a:latin typeface="Roboto Slab"/>
                <a:ea typeface="Roboto Slab"/>
                <a:cs typeface="Roboto Slab"/>
                <a:sym typeface="Roboto Slab"/>
              </a:rPr>
              <a:t>In </a:t>
            </a:r>
            <a:r>
              <a:rPr lang="en-GB" dirty="0" err="1">
                <a:latin typeface="Roboto Slab"/>
                <a:ea typeface="Roboto Slab"/>
                <a:cs typeface="Roboto Slab"/>
                <a:sym typeface="Roboto Slab"/>
              </a:rPr>
              <a:t>MyData</a:t>
            </a:r>
            <a:r>
              <a:rPr lang="en-GB" dirty="0">
                <a:latin typeface="Roboto Slab"/>
                <a:ea typeface="Roboto Slab"/>
                <a:cs typeface="Roboto Slab"/>
                <a:sym typeface="Roboto Slab"/>
              </a:rPr>
              <a:t> approach the individual can access, control, enrich and modify the data.</a:t>
            </a:r>
            <a:endParaRPr dirty="0">
              <a:latin typeface="Roboto Slab"/>
              <a:ea typeface="Roboto Slab"/>
              <a:cs typeface="Roboto Slab"/>
              <a:sym typeface="Roboto Slab"/>
            </a:endParaRPr>
          </a:p>
        </p:txBody>
      </p:sp>
      <p:sp>
        <p:nvSpPr>
          <p:cNvPr id="612" name="Google Shape;612;p123"/>
          <p:cNvSpPr/>
          <p:nvPr/>
        </p:nvSpPr>
        <p:spPr>
          <a:xfrm>
            <a:off x="7297438" y="3318775"/>
            <a:ext cx="1584600" cy="1006500"/>
          </a:xfrm>
          <a:prstGeom prst="rect">
            <a:avLst/>
          </a:prstGeom>
          <a:solidFill>
            <a:srgbClr val="0000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latin typeface="Roboto Slab"/>
                <a:ea typeface="Roboto Slab"/>
                <a:cs typeface="Roboto Slab"/>
                <a:sym typeface="Roboto Slab"/>
              </a:rPr>
              <a:t>Organization or Service</a:t>
            </a:r>
            <a:endParaRPr sz="1800" b="1">
              <a:solidFill>
                <a:srgbClr val="FFFFFF"/>
              </a:solidFill>
              <a:latin typeface="Roboto Slab"/>
              <a:ea typeface="Roboto Slab"/>
              <a:cs typeface="Roboto Slab"/>
              <a:sym typeface="Roboto Slab"/>
            </a:endParaRPr>
          </a:p>
          <a:p>
            <a:pPr marL="0" lvl="0" indent="0" algn="ctr" rtl="0">
              <a:spcBef>
                <a:spcPts val="0"/>
              </a:spcBef>
              <a:spcAft>
                <a:spcPts val="0"/>
              </a:spcAft>
              <a:buClr>
                <a:schemeClr val="dk1"/>
              </a:buClr>
              <a:buSzPts val="1100"/>
              <a:buFont typeface="Arial"/>
              <a:buNone/>
            </a:pPr>
            <a:r>
              <a:rPr lang="en-GB" sz="1200" b="1">
                <a:solidFill>
                  <a:schemeClr val="lt1"/>
                </a:solidFill>
                <a:latin typeface="Roboto Slab"/>
                <a:ea typeface="Roboto Slab"/>
                <a:cs typeface="Roboto Slab"/>
                <a:sym typeface="Roboto Slab"/>
              </a:rPr>
              <a:t>(i.e. customer service)</a:t>
            </a:r>
            <a:endParaRPr sz="1800" b="1">
              <a:solidFill>
                <a:srgbClr val="FFFFFF"/>
              </a:solidFill>
              <a:latin typeface="Roboto Slab"/>
              <a:ea typeface="Roboto Slab"/>
              <a:cs typeface="Roboto Slab"/>
              <a:sym typeface="Roboto Slab"/>
            </a:endParaRPr>
          </a:p>
        </p:txBody>
      </p:sp>
      <p:pic>
        <p:nvPicPr>
          <p:cNvPr id="617" name="Google Shape;617;p123" descr="MyData.png"/>
          <p:cNvPicPr preferRelativeResize="0"/>
          <p:nvPr/>
        </p:nvPicPr>
        <p:blipFill>
          <a:blip r:embed="rId3">
            <a:alphaModFix/>
          </a:blip>
          <a:stretch>
            <a:fillRect/>
          </a:stretch>
        </p:blipFill>
        <p:spPr>
          <a:xfrm>
            <a:off x="4232350" y="1350650"/>
            <a:ext cx="994801" cy="994801"/>
          </a:xfrm>
          <a:prstGeom prst="rect">
            <a:avLst/>
          </a:prstGeom>
          <a:noFill/>
          <a:ln>
            <a:noFill/>
          </a:ln>
        </p:spPr>
      </p:pic>
      <p:pic>
        <p:nvPicPr>
          <p:cNvPr id="618" name="Google Shape;618;p123" descr="MyData.png"/>
          <p:cNvPicPr preferRelativeResize="0"/>
          <p:nvPr/>
        </p:nvPicPr>
        <p:blipFill>
          <a:blip r:embed="rId3">
            <a:alphaModFix/>
          </a:blip>
          <a:stretch>
            <a:fillRect/>
          </a:stretch>
        </p:blipFill>
        <p:spPr>
          <a:xfrm>
            <a:off x="4303950" y="3324625"/>
            <a:ext cx="994801" cy="994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119"/>
          <p:cNvPicPr preferRelativeResize="0"/>
          <p:nvPr/>
        </p:nvPicPr>
        <p:blipFill>
          <a:blip r:embed="rId3">
            <a:alphaModFix/>
          </a:blip>
          <a:stretch>
            <a:fillRect/>
          </a:stretch>
        </p:blipFill>
        <p:spPr>
          <a:xfrm>
            <a:off x="-1" y="921124"/>
            <a:ext cx="9144001" cy="3070893"/>
          </a:xfrm>
          <a:prstGeom prst="rect">
            <a:avLst/>
          </a:prstGeom>
          <a:noFill/>
          <a:ln>
            <a:noFill/>
          </a:ln>
        </p:spPr>
      </p:pic>
      <p:sp>
        <p:nvSpPr>
          <p:cNvPr id="564" name="Google Shape;564;p119"/>
          <p:cNvSpPr txBox="1"/>
          <p:nvPr/>
        </p:nvSpPr>
        <p:spPr>
          <a:xfrm>
            <a:off x="378405" y="1013837"/>
            <a:ext cx="2262600" cy="31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rgbClr val="333333"/>
                </a:solidFill>
                <a:latin typeface="Roboto Slab"/>
                <a:ea typeface="Roboto Slab"/>
                <a:cs typeface="Roboto Slab"/>
                <a:sym typeface="Roboto Slab"/>
              </a:rPr>
              <a:t>API Ecosystem</a:t>
            </a:r>
            <a:endParaRPr b="1" dirty="0">
              <a:solidFill>
                <a:srgbClr val="333333"/>
              </a:solidFill>
              <a:latin typeface="Roboto Slab"/>
              <a:ea typeface="Roboto Slab"/>
              <a:cs typeface="Roboto Slab"/>
              <a:sym typeface="Roboto Slab"/>
            </a:endParaRPr>
          </a:p>
        </p:txBody>
      </p:sp>
      <p:sp>
        <p:nvSpPr>
          <p:cNvPr id="565" name="Google Shape;565;p119"/>
          <p:cNvSpPr txBox="1"/>
          <p:nvPr/>
        </p:nvSpPr>
        <p:spPr>
          <a:xfrm>
            <a:off x="3402599" y="1013837"/>
            <a:ext cx="2338800" cy="31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rgbClr val="333333"/>
                </a:solidFill>
                <a:latin typeface="Roboto Slab"/>
                <a:ea typeface="Roboto Slab"/>
                <a:cs typeface="Roboto Slab"/>
                <a:sym typeface="Roboto Slab"/>
              </a:rPr>
              <a:t>Platform Model</a:t>
            </a:r>
            <a:endParaRPr b="1" dirty="0">
              <a:solidFill>
                <a:srgbClr val="333333"/>
              </a:solidFill>
              <a:latin typeface="Roboto Slab"/>
              <a:ea typeface="Roboto Slab"/>
              <a:cs typeface="Roboto Slab"/>
              <a:sym typeface="Roboto Slab"/>
            </a:endParaRPr>
          </a:p>
        </p:txBody>
      </p:sp>
      <p:sp>
        <p:nvSpPr>
          <p:cNvPr id="566" name="Google Shape;566;p119"/>
          <p:cNvSpPr txBox="1"/>
          <p:nvPr/>
        </p:nvSpPr>
        <p:spPr>
          <a:xfrm>
            <a:off x="6502993" y="1013837"/>
            <a:ext cx="2338800" cy="31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err="1">
                <a:solidFill>
                  <a:srgbClr val="333333"/>
                </a:solidFill>
                <a:latin typeface="Roboto Slab"/>
                <a:ea typeface="Roboto Slab"/>
                <a:cs typeface="Roboto Slab"/>
                <a:sym typeface="Roboto Slab"/>
              </a:rPr>
              <a:t>MyData</a:t>
            </a:r>
            <a:r>
              <a:rPr lang="en-GB" b="1" dirty="0">
                <a:solidFill>
                  <a:srgbClr val="333333"/>
                </a:solidFill>
                <a:latin typeface="Roboto Slab"/>
                <a:ea typeface="Roboto Slab"/>
                <a:cs typeface="Roboto Slab"/>
                <a:sym typeface="Roboto Slab"/>
              </a:rPr>
              <a:t> Model</a:t>
            </a:r>
            <a:endParaRPr b="1" dirty="0">
              <a:solidFill>
                <a:srgbClr val="333333"/>
              </a:solidFill>
              <a:latin typeface="Roboto Slab"/>
              <a:ea typeface="Roboto Slab"/>
              <a:cs typeface="Roboto Slab"/>
              <a:sym typeface="Roboto Slab"/>
            </a:endParaRPr>
          </a:p>
        </p:txBody>
      </p:sp>
      <p:sp>
        <p:nvSpPr>
          <p:cNvPr id="2" name="Rectangle 1">
            <a:extLst>
              <a:ext uri="{FF2B5EF4-FFF2-40B4-BE49-F238E27FC236}">
                <a16:creationId xmlns:a16="http://schemas.microsoft.com/office/drawing/2014/main" id="{F08D710B-D7FA-5343-8261-8869F3688FAF}"/>
              </a:ext>
            </a:extLst>
          </p:cNvPr>
          <p:cNvSpPr/>
          <p:nvPr/>
        </p:nvSpPr>
        <p:spPr>
          <a:xfrm>
            <a:off x="2285999" y="3683024"/>
            <a:ext cx="4572000" cy="1446550"/>
          </a:xfrm>
          <a:prstGeom prst="rect">
            <a:avLst/>
          </a:prstGeom>
        </p:spPr>
        <p:txBody>
          <a:bodyPr>
            <a:spAutoFit/>
          </a:bodyPr>
          <a:lstStyle/>
          <a:p>
            <a:pPr lvl="0"/>
            <a:r>
              <a:rPr lang="en-GB" b="1" dirty="0">
                <a:solidFill>
                  <a:schemeClr val="dk1"/>
                </a:solidFill>
                <a:latin typeface="Roboto Slab"/>
                <a:ea typeface="Roboto Slab"/>
                <a:cs typeface="Roboto Slab"/>
                <a:sym typeface="Roboto Slab"/>
              </a:rPr>
              <a:t>Connection point:</a:t>
            </a:r>
            <a:r>
              <a:rPr lang="en-GB" dirty="0">
                <a:solidFill>
                  <a:schemeClr val="dk1"/>
                </a:solidFill>
                <a:latin typeface="Roboto Slab"/>
                <a:ea typeface="Roboto Slab"/>
                <a:cs typeface="Roboto Slab"/>
                <a:sym typeface="Roboto Slab"/>
              </a:rPr>
              <a:t> data from one person can be connected</a:t>
            </a:r>
          </a:p>
          <a:p>
            <a:pPr lvl="0"/>
            <a:r>
              <a:rPr lang="en-GB" sz="900" dirty="0">
                <a:solidFill>
                  <a:schemeClr val="dk1"/>
                </a:solidFill>
                <a:latin typeface="Roboto Slab"/>
                <a:ea typeface="Roboto Slab"/>
                <a:cs typeface="Roboto Slab"/>
                <a:sym typeface="Roboto Slab"/>
              </a:rPr>
              <a:t>(compare to geolocation as correlation point for location data)</a:t>
            </a:r>
          </a:p>
          <a:p>
            <a:pPr lvl="0"/>
            <a:endParaRPr lang="en-GB" dirty="0">
              <a:solidFill>
                <a:schemeClr val="dk1"/>
              </a:solidFill>
              <a:latin typeface="Roboto Slab"/>
              <a:ea typeface="Roboto Slab"/>
              <a:cs typeface="Roboto Slab"/>
              <a:sym typeface="Roboto Slab"/>
            </a:endParaRPr>
          </a:p>
          <a:p>
            <a:pPr lvl="0"/>
            <a:r>
              <a:rPr lang="en-GB" b="1" dirty="0">
                <a:solidFill>
                  <a:schemeClr val="dk1"/>
                </a:solidFill>
                <a:latin typeface="Roboto Slab"/>
                <a:ea typeface="Roboto Slab"/>
                <a:cs typeface="Roboto Slab"/>
                <a:sym typeface="Roboto Slab"/>
              </a:rPr>
              <a:t>Control point:</a:t>
            </a:r>
            <a:r>
              <a:rPr lang="en-GB" dirty="0">
                <a:solidFill>
                  <a:schemeClr val="dk1"/>
                </a:solidFill>
                <a:latin typeface="Roboto Slab"/>
                <a:ea typeface="Roboto Slab"/>
                <a:cs typeface="Roboto Slab"/>
                <a:sym typeface="Roboto Slab"/>
              </a:rPr>
              <a:t> Individual decides who uses her data and how by giving consent</a:t>
            </a:r>
          </a:p>
          <a:p>
            <a:pPr lvl="0"/>
            <a:r>
              <a:rPr lang="en-GB" sz="900" dirty="0">
                <a:solidFill>
                  <a:schemeClr val="dk1"/>
                </a:solidFill>
                <a:latin typeface="Roboto Slab"/>
                <a:ea typeface="Roboto Slab"/>
                <a:cs typeface="Roboto Slab"/>
                <a:sym typeface="Roboto Slab"/>
              </a:rPr>
              <a:t>(permissions can be changed later)</a:t>
            </a:r>
            <a:endParaRPr lang="en-GB" sz="900" dirty="0">
              <a:latin typeface="Roboto Slab"/>
              <a:ea typeface="Roboto Slab"/>
              <a:cs typeface="Roboto Slab"/>
              <a:sym typeface="Roboto Slab"/>
            </a:endParaRPr>
          </a:p>
        </p:txBody>
      </p:sp>
      <p:sp>
        <p:nvSpPr>
          <p:cNvPr id="3" name="Rectangle 2">
            <a:extLst>
              <a:ext uri="{FF2B5EF4-FFF2-40B4-BE49-F238E27FC236}">
                <a16:creationId xmlns:a16="http://schemas.microsoft.com/office/drawing/2014/main" id="{6A457EF5-480D-3545-A092-D68E75171F22}"/>
              </a:ext>
            </a:extLst>
          </p:cNvPr>
          <p:cNvSpPr/>
          <p:nvPr/>
        </p:nvSpPr>
        <p:spPr>
          <a:xfrm>
            <a:off x="1658982" y="213238"/>
            <a:ext cx="5339923" cy="707886"/>
          </a:xfrm>
          <a:prstGeom prst="rect">
            <a:avLst/>
          </a:prstGeom>
        </p:spPr>
        <p:txBody>
          <a:bodyPr wrap="none">
            <a:spAutoFit/>
          </a:bodyPr>
          <a:lstStyle/>
          <a:p>
            <a:r>
              <a:rPr lang="en-GB" sz="2000" dirty="0">
                <a:solidFill>
                  <a:srgbClr val="F29D1B"/>
                </a:solidFill>
              </a:rPr>
              <a:t>How is </a:t>
            </a:r>
            <a:r>
              <a:rPr lang="en-GB" sz="2000" dirty="0" err="1">
                <a:solidFill>
                  <a:srgbClr val="F29D1B"/>
                </a:solidFill>
              </a:rPr>
              <a:t>MyData</a:t>
            </a:r>
            <a:r>
              <a:rPr lang="en-GB" sz="2000" dirty="0">
                <a:solidFill>
                  <a:srgbClr val="F29D1B"/>
                </a:solidFill>
              </a:rPr>
              <a:t> different?</a:t>
            </a:r>
          </a:p>
          <a:p>
            <a:r>
              <a:rPr lang="en-GB" sz="2000" dirty="0">
                <a:solidFill>
                  <a:srgbClr val="F29D1B"/>
                </a:solidFill>
              </a:rPr>
              <a:t>Individual as the connection and control point</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0"/>
        <p:cNvGrpSpPr/>
        <p:nvPr/>
      </p:nvGrpSpPr>
      <p:grpSpPr>
        <a:xfrm>
          <a:off x="0" y="0"/>
          <a:ext cx="0" cy="0"/>
          <a:chOff x="0" y="0"/>
          <a:chExt cx="0" cy="0"/>
        </a:xfrm>
      </p:grpSpPr>
      <p:sp>
        <p:nvSpPr>
          <p:cNvPr id="581" name="Google Shape;581;p121"/>
          <p:cNvSpPr txBox="1"/>
          <p:nvPr/>
        </p:nvSpPr>
        <p:spPr>
          <a:xfrm>
            <a:off x="274475" y="409650"/>
            <a:ext cx="8702100" cy="423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000" b="1">
                <a:solidFill>
                  <a:srgbClr val="F29D1B"/>
                </a:solidFill>
                <a:latin typeface="Roboto Slab"/>
                <a:ea typeface="Roboto Slab"/>
                <a:cs typeface="Roboto Slab"/>
                <a:sym typeface="Roboto Slab"/>
              </a:rPr>
              <a:t>MyData</a:t>
            </a:r>
            <a:r>
              <a:rPr lang="en-GB" sz="3000" b="1">
                <a:solidFill>
                  <a:srgbClr val="333333"/>
                </a:solidFill>
                <a:latin typeface="Roboto Slab"/>
                <a:ea typeface="Roboto Slab"/>
                <a:cs typeface="Roboto Slab"/>
                <a:sym typeface="Roboto Slab"/>
              </a:rPr>
              <a:t> is human centered approach to personal data management and processing.</a:t>
            </a:r>
            <a:endParaRPr sz="3000" b="1">
              <a:solidFill>
                <a:srgbClr val="333333"/>
              </a:solidFill>
              <a:latin typeface="Roboto Slab"/>
              <a:ea typeface="Roboto Slab"/>
              <a:cs typeface="Roboto Slab"/>
              <a:sym typeface="Roboto Slab"/>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endParaRPr sz="3000" b="1">
              <a:solidFill>
                <a:srgbClr val="333333"/>
              </a:solidFill>
              <a:latin typeface="Lato"/>
              <a:ea typeface="Lato"/>
              <a:cs typeface="Lato"/>
              <a:sym typeface="Lato"/>
            </a:endParaRPr>
          </a:p>
          <a:p>
            <a:pPr marL="0" lvl="0" indent="0" algn="ctr" rtl="0">
              <a:spcBef>
                <a:spcPts val="0"/>
              </a:spcBef>
              <a:spcAft>
                <a:spcPts val="0"/>
              </a:spcAft>
              <a:buNone/>
            </a:pPr>
            <a:r>
              <a:rPr lang="en-GB" sz="1800" b="1">
                <a:solidFill>
                  <a:srgbClr val="333333"/>
                </a:solidFill>
                <a:latin typeface="Roboto Slab"/>
                <a:ea typeface="Roboto Slab"/>
                <a:cs typeface="Roboto Slab"/>
                <a:sym typeface="Roboto Slab"/>
              </a:rPr>
              <a:t>Rights and practical means for people to access and use their personal data and to authorize others to use the data.</a:t>
            </a:r>
            <a:endParaRPr sz="1800" b="1">
              <a:solidFill>
                <a:srgbClr val="333333"/>
              </a:solidFill>
              <a:latin typeface="Roboto Slab"/>
              <a:ea typeface="Roboto Slab"/>
              <a:cs typeface="Roboto Slab"/>
              <a:sym typeface="Roboto Slab"/>
            </a:endParaRPr>
          </a:p>
        </p:txBody>
      </p:sp>
      <p:pic>
        <p:nvPicPr>
          <p:cNvPr id="582" name="Google Shape;582;p121"/>
          <p:cNvPicPr preferRelativeResize="0"/>
          <p:nvPr/>
        </p:nvPicPr>
        <p:blipFill rotWithShape="1">
          <a:blip r:embed="rId3">
            <a:alphaModFix/>
          </a:blip>
          <a:srcRect/>
          <a:stretch/>
        </p:blipFill>
        <p:spPr>
          <a:xfrm>
            <a:off x="758200" y="1877025"/>
            <a:ext cx="7805400" cy="184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0"/>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Standard Agreements</a:t>
            </a:r>
            <a:endParaRPr/>
          </a:p>
        </p:txBody>
      </p:sp>
      <p:sp>
        <p:nvSpPr>
          <p:cNvPr id="836" name="Google Shape;836;p140"/>
          <p:cNvSpPr txBox="1"/>
          <p:nvPr/>
        </p:nvSpPr>
        <p:spPr>
          <a:xfrm>
            <a:off x="156400" y="3343875"/>
            <a:ext cx="4405200" cy="17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999999"/>
                </a:solidFill>
                <a:latin typeface="Roboto Slab"/>
                <a:ea typeface="Roboto Slab"/>
                <a:cs typeface="Roboto Slab"/>
                <a:sym typeface="Roboto Slab"/>
              </a:rPr>
              <a:t>Current state</a:t>
            </a:r>
            <a:endParaRPr sz="3000" b="1">
              <a:solidFill>
                <a:srgbClr val="999999"/>
              </a:solidFill>
              <a:latin typeface="Roboto Slab"/>
              <a:ea typeface="Roboto Slab"/>
              <a:cs typeface="Roboto Slab"/>
              <a:sym typeface="Roboto Slab"/>
            </a:endParaRPr>
          </a:p>
          <a:p>
            <a:pPr marL="0" lvl="0" indent="0" algn="l" rtl="0">
              <a:spcBef>
                <a:spcPts val="0"/>
              </a:spcBef>
              <a:spcAft>
                <a:spcPts val="0"/>
              </a:spcAft>
              <a:buNone/>
            </a:pPr>
            <a:endParaRPr sz="6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Consents are not comprehensive</a:t>
            </a:r>
            <a:endParaRPr sz="17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Not dynamic</a:t>
            </a:r>
            <a:endParaRPr sz="17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They do not allow access for individuals to their own data</a:t>
            </a:r>
            <a:endParaRPr sz="1700">
              <a:solidFill>
                <a:srgbClr val="000000"/>
              </a:solidFill>
              <a:latin typeface="Roboto Slab"/>
              <a:ea typeface="Roboto Slab"/>
              <a:cs typeface="Roboto Slab"/>
              <a:sym typeface="Roboto Slab"/>
            </a:endParaRPr>
          </a:p>
        </p:txBody>
      </p:sp>
      <p:sp>
        <p:nvSpPr>
          <p:cNvPr id="837" name="Google Shape;837;p140"/>
          <p:cNvSpPr txBox="1"/>
          <p:nvPr/>
        </p:nvSpPr>
        <p:spPr>
          <a:xfrm>
            <a:off x="4782700" y="3343875"/>
            <a:ext cx="4254600" cy="17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9900"/>
                </a:solidFill>
                <a:latin typeface="Roboto Slab"/>
                <a:ea typeface="Roboto Slab"/>
                <a:cs typeface="Roboto Slab"/>
                <a:sym typeface="Roboto Slab"/>
              </a:rPr>
              <a:t>MyData goal </a:t>
            </a:r>
            <a:endParaRPr sz="2400">
              <a:solidFill>
                <a:srgbClr val="000000"/>
              </a:solidFill>
              <a:latin typeface="Roboto Slab"/>
              <a:ea typeface="Roboto Slab"/>
              <a:cs typeface="Roboto Slab"/>
              <a:sym typeface="Roboto Slab"/>
            </a:endParaRPr>
          </a:p>
          <a:p>
            <a:pPr marL="0" lvl="0" indent="0" algn="l" rtl="0">
              <a:spcBef>
                <a:spcPts val="0"/>
              </a:spcBef>
              <a:spcAft>
                <a:spcPts val="0"/>
              </a:spcAft>
              <a:buNone/>
            </a:pPr>
            <a:endParaRPr sz="6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Similar framework for personal data as CC is for copyright</a:t>
            </a:r>
            <a:endParaRPr sz="17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Also dynamic properties</a:t>
            </a:r>
            <a:endParaRPr sz="1700">
              <a:solidFill>
                <a:srgbClr val="000000"/>
              </a:solidFill>
              <a:latin typeface="Roboto Slab"/>
              <a:ea typeface="Roboto Slab"/>
              <a:cs typeface="Roboto Slab"/>
              <a:sym typeface="Roboto Slab"/>
            </a:endParaRPr>
          </a:p>
          <a:p>
            <a:pPr marL="457200" lvl="0" indent="-336550" algn="l" rtl="0">
              <a:spcBef>
                <a:spcPts val="0"/>
              </a:spcBef>
              <a:spcAft>
                <a:spcPts val="0"/>
              </a:spcAft>
              <a:buClr>
                <a:srgbClr val="000000"/>
              </a:buClr>
              <a:buSzPts val="1700"/>
              <a:buFont typeface="Roboto Slab"/>
              <a:buChar char="●"/>
            </a:pPr>
            <a:r>
              <a:rPr lang="en-GB" sz="1700">
                <a:solidFill>
                  <a:srgbClr val="000000"/>
                </a:solidFill>
                <a:latin typeface="Roboto Slab"/>
                <a:ea typeface="Roboto Slab"/>
                <a:cs typeface="Roboto Slab"/>
                <a:sym typeface="Roboto Slab"/>
              </a:rPr>
              <a:t>Addressing data</a:t>
            </a:r>
            <a:endParaRPr sz="1700">
              <a:solidFill>
                <a:srgbClr val="000000"/>
              </a:solidFill>
              <a:latin typeface="Roboto Slab"/>
              <a:ea typeface="Roboto Slab"/>
              <a:cs typeface="Roboto Slab"/>
              <a:sym typeface="Roboto Slab"/>
            </a:endParaRPr>
          </a:p>
        </p:txBody>
      </p:sp>
      <p:pic>
        <p:nvPicPr>
          <p:cNvPr id="838" name="Google Shape;838;p140"/>
          <p:cNvPicPr preferRelativeResize="0"/>
          <p:nvPr/>
        </p:nvPicPr>
        <p:blipFill rotWithShape="1">
          <a:blip r:embed="rId3">
            <a:alphaModFix/>
          </a:blip>
          <a:srcRect/>
          <a:stretch/>
        </p:blipFill>
        <p:spPr>
          <a:xfrm>
            <a:off x="613575" y="1170925"/>
            <a:ext cx="3012900" cy="1966500"/>
          </a:xfrm>
          <a:prstGeom prst="rect">
            <a:avLst/>
          </a:prstGeom>
          <a:noFill/>
          <a:ln>
            <a:noFill/>
          </a:ln>
        </p:spPr>
      </p:pic>
      <p:cxnSp>
        <p:nvCxnSpPr>
          <p:cNvPr id="839" name="Google Shape;839;p140"/>
          <p:cNvCxnSpPr/>
          <p:nvPr/>
        </p:nvCxnSpPr>
        <p:spPr>
          <a:xfrm>
            <a:off x="4564324" y="1112325"/>
            <a:ext cx="2400" cy="4035300"/>
          </a:xfrm>
          <a:prstGeom prst="straightConnector1">
            <a:avLst/>
          </a:prstGeom>
          <a:noFill/>
          <a:ln w="19050" cap="flat" cmpd="sng">
            <a:solidFill>
              <a:srgbClr val="666666"/>
            </a:solidFill>
            <a:prstDash val="solid"/>
            <a:round/>
            <a:headEnd type="none" w="sm" len="sm"/>
            <a:tailEnd type="none" w="sm" len="sm"/>
          </a:ln>
        </p:spPr>
      </p:cxnSp>
      <p:pic>
        <p:nvPicPr>
          <p:cNvPr id="840" name="Google Shape;840;p140" descr="image alt text"/>
          <p:cNvPicPr preferRelativeResize="0"/>
          <p:nvPr/>
        </p:nvPicPr>
        <p:blipFill rotWithShape="1">
          <a:blip r:embed="rId4">
            <a:alphaModFix/>
          </a:blip>
          <a:srcRect l="30617" r="29244"/>
          <a:stretch/>
        </p:blipFill>
        <p:spPr>
          <a:xfrm>
            <a:off x="6337450" y="1036350"/>
            <a:ext cx="1553124" cy="217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493"/>
        <p:cNvGrpSpPr/>
        <p:nvPr/>
      </p:nvGrpSpPr>
      <p:grpSpPr>
        <a:xfrm>
          <a:off x="0" y="0"/>
          <a:ext cx="0" cy="0"/>
          <a:chOff x="0" y="0"/>
          <a:chExt cx="0" cy="0"/>
        </a:xfrm>
      </p:grpSpPr>
      <p:sp>
        <p:nvSpPr>
          <p:cNvPr id="494" name="Google Shape;494;p109"/>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How is </a:t>
            </a:r>
            <a:r>
              <a:rPr lang="en-GB" dirty="0" err="1"/>
              <a:t>MyData</a:t>
            </a:r>
            <a:r>
              <a:rPr lang="en-GB" dirty="0"/>
              <a:t> Done?</a:t>
            </a:r>
            <a:endParaRPr dirty="0"/>
          </a:p>
        </p:txBody>
      </p:sp>
    </p:spTree>
    <p:extLst>
      <p:ext uri="{BB962C8B-B14F-4D97-AF65-F5344CB8AC3E}">
        <p14:creationId xmlns:p14="http://schemas.microsoft.com/office/powerpoint/2010/main" val="198907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127"/>
          <p:cNvPicPr preferRelativeResize="0"/>
          <p:nvPr/>
        </p:nvPicPr>
        <p:blipFill rotWithShape="1">
          <a:blip r:embed="rId3">
            <a:alphaModFix/>
          </a:blip>
          <a:srcRect l="33377" t="2102" b="1872"/>
          <a:stretch/>
        </p:blipFill>
        <p:spPr>
          <a:xfrm>
            <a:off x="3716450" y="0"/>
            <a:ext cx="4835525" cy="5143500"/>
          </a:xfrm>
          <a:prstGeom prst="rect">
            <a:avLst/>
          </a:prstGeom>
          <a:noFill/>
          <a:ln>
            <a:noFill/>
          </a:ln>
        </p:spPr>
      </p:pic>
      <p:sp>
        <p:nvSpPr>
          <p:cNvPr id="682" name="Google Shape;682;p127"/>
          <p:cNvSpPr txBox="1"/>
          <p:nvPr/>
        </p:nvSpPr>
        <p:spPr>
          <a:xfrm>
            <a:off x="263825" y="2768275"/>
            <a:ext cx="2850300" cy="20076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GB" sz="1800" b="1" dirty="0" err="1">
                <a:solidFill>
                  <a:schemeClr val="dk1"/>
                </a:solidFill>
                <a:latin typeface="Roboto Slab"/>
                <a:ea typeface="Roboto Slab"/>
                <a:cs typeface="Roboto Slab"/>
                <a:sym typeface="Roboto Slab"/>
              </a:rPr>
              <a:t>MyData</a:t>
            </a:r>
            <a:r>
              <a:rPr lang="en-GB" sz="1800" b="1" dirty="0">
                <a:solidFill>
                  <a:schemeClr val="dk1"/>
                </a:solidFill>
                <a:latin typeface="Roboto Slab"/>
                <a:ea typeface="Roboto Slab"/>
                <a:cs typeface="Roboto Slab"/>
                <a:sym typeface="Roboto Slab"/>
              </a:rPr>
              <a:t> Future:</a:t>
            </a:r>
            <a:endParaRPr sz="1800" dirty="0">
              <a:solidFill>
                <a:schemeClr val="dk1"/>
              </a:solidFill>
              <a:latin typeface="Roboto Slab"/>
              <a:ea typeface="Roboto Slab"/>
              <a:cs typeface="Roboto Slab"/>
              <a:sym typeface="Roboto Slab"/>
            </a:endParaRPr>
          </a:p>
          <a:p>
            <a:pPr marL="457200" lvl="0" indent="-342900" algn="l" rtl="0">
              <a:spcBef>
                <a:spcPts val="600"/>
              </a:spcBef>
              <a:spcAft>
                <a:spcPts val="0"/>
              </a:spcAft>
              <a:buClr>
                <a:schemeClr val="dk1"/>
              </a:buClr>
              <a:buSzPts val="1800"/>
              <a:buFont typeface="Roboto Slab"/>
              <a:buChar char="-"/>
            </a:pPr>
            <a:r>
              <a:rPr lang="en-GB" sz="1800" dirty="0">
                <a:solidFill>
                  <a:schemeClr val="dk1"/>
                </a:solidFill>
                <a:latin typeface="Roboto Slab"/>
                <a:ea typeface="Roboto Slab"/>
                <a:cs typeface="Roboto Slab"/>
                <a:sym typeface="Roboto Slab"/>
              </a:rPr>
              <a:t>Specialized services for different parts of the value chain</a:t>
            </a:r>
            <a:endParaRPr sz="1800" dirty="0">
              <a:solidFill>
                <a:schemeClr val="dk1"/>
              </a:solidFill>
              <a:latin typeface="Roboto Slab"/>
              <a:ea typeface="Roboto Slab"/>
              <a:cs typeface="Roboto Slab"/>
              <a:sym typeface="Roboto Slab"/>
            </a:endParaRPr>
          </a:p>
          <a:p>
            <a:pPr marL="457200" lvl="0" indent="-342900" algn="l" rtl="0">
              <a:spcBef>
                <a:spcPts val="1000"/>
              </a:spcBef>
              <a:spcAft>
                <a:spcPts val="1000"/>
              </a:spcAft>
              <a:buClr>
                <a:schemeClr val="dk1"/>
              </a:buClr>
              <a:buSzPts val="1800"/>
              <a:buFont typeface="Roboto Slab"/>
              <a:buChar char="-"/>
            </a:pPr>
            <a:r>
              <a:rPr lang="en-GB" sz="1800" dirty="0">
                <a:solidFill>
                  <a:schemeClr val="dk1"/>
                </a:solidFill>
                <a:latin typeface="Roboto Slab"/>
                <a:ea typeface="Roboto Slab"/>
                <a:cs typeface="Roboto Slab"/>
                <a:sym typeface="Roboto Slab"/>
              </a:rPr>
              <a:t>Need mechanisms for permissions (consent etc.)</a:t>
            </a:r>
            <a:endParaRPr sz="1800" b="1" dirty="0">
              <a:solidFill>
                <a:srgbClr val="333333"/>
              </a:solidFill>
            </a:endParaRPr>
          </a:p>
        </p:txBody>
      </p:sp>
      <p:sp>
        <p:nvSpPr>
          <p:cNvPr id="683" name="Google Shape;683;p127"/>
          <p:cNvSpPr txBox="1"/>
          <p:nvPr/>
        </p:nvSpPr>
        <p:spPr>
          <a:xfrm>
            <a:off x="263825" y="177475"/>
            <a:ext cx="2850300" cy="20076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GB" sz="1800" b="1">
                <a:solidFill>
                  <a:schemeClr val="dk1"/>
                </a:solidFill>
                <a:latin typeface="Roboto Slab"/>
                <a:ea typeface="Roboto Slab"/>
                <a:cs typeface="Roboto Slab"/>
                <a:sym typeface="Roboto Slab"/>
              </a:rPr>
              <a:t>Currently:</a:t>
            </a:r>
            <a:endParaRPr sz="1800">
              <a:solidFill>
                <a:schemeClr val="dk1"/>
              </a:solidFill>
              <a:latin typeface="Roboto Slab"/>
              <a:ea typeface="Roboto Slab"/>
              <a:cs typeface="Roboto Slab"/>
              <a:sym typeface="Roboto Slab"/>
            </a:endParaRPr>
          </a:p>
          <a:p>
            <a:pPr marL="457200" lvl="0" indent="-342900" algn="l" rtl="0">
              <a:spcBef>
                <a:spcPts val="600"/>
              </a:spcBef>
              <a:spcAft>
                <a:spcPts val="0"/>
              </a:spcAft>
              <a:buClr>
                <a:schemeClr val="dk1"/>
              </a:buClr>
              <a:buSzPts val="1800"/>
              <a:buFont typeface="Roboto Slab"/>
              <a:buChar char="-"/>
            </a:pPr>
            <a:r>
              <a:rPr lang="en-GB" sz="1800">
                <a:solidFill>
                  <a:schemeClr val="dk1"/>
                </a:solidFill>
                <a:latin typeface="Roboto Slab"/>
                <a:ea typeface="Roboto Slab"/>
                <a:cs typeface="Roboto Slab"/>
                <a:sym typeface="Roboto Slab"/>
              </a:rPr>
              <a:t>Organizations manage the whole value chain</a:t>
            </a:r>
            <a:endParaRPr sz="1800">
              <a:solidFill>
                <a:schemeClr val="dk1"/>
              </a:solidFill>
              <a:latin typeface="Roboto Slab"/>
              <a:ea typeface="Roboto Slab"/>
              <a:cs typeface="Roboto Slab"/>
              <a:sym typeface="Roboto Slab"/>
            </a:endParaRPr>
          </a:p>
          <a:p>
            <a:pPr marL="457200" lvl="0" indent="-342900" algn="l" rtl="0">
              <a:spcBef>
                <a:spcPts val="1000"/>
              </a:spcBef>
              <a:spcAft>
                <a:spcPts val="1000"/>
              </a:spcAft>
              <a:buClr>
                <a:schemeClr val="dk1"/>
              </a:buClr>
              <a:buSzPts val="1800"/>
              <a:buFont typeface="Roboto Slab"/>
              <a:buChar char="-"/>
            </a:pPr>
            <a:r>
              <a:rPr lang="en-GB" sz="1800">
                <a:solidFill>
                  <a:schemeClr val="dk1"/>
                </a:solidFill>
                <a:latin typeface="Roboto Slab"/>
                <a:ea typeface="Roboto Slab"/>
                <a:cs typeface="Roboto Slab"/>
                <a:sym typeface="Roboto Slab"/>
              </a:rPr>
              <a:t>Integrating data from multiple sources is hard</a:t>
            </a:r>
            <a:endParaRPr sz="1800">
              <a:solidFill>
                <a:schemeClr val="dk1"/>
              </a:solidFill>
              <a:latin typeface="Roboto Slab"/>
              <a:ea typeface="Roboto Slab"/>
              <a:cs typeface="Roboto Slab"/>
              <a:sym typeface="Roboto Slab"/>
            </a:endParaRPr>
          </a:p>
        </p:txBody>
      </p:sp>
      <p:sp>
        <p:nvSpPr>
          <p:cNvPr id="684" name="Google Shape;684;p127"/>
          <p:cNvSpPr/>
          <p:nvPr/>
        </p:nvSpPr>
        <p:spPr>
          <a:xfrm>
            <a:off x="3613800" y="1560500"/>
            <a:ext cx="4435200" cy="629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27"/>
          <p:cNvSpPr txBox="1"/>
          <p:nvPr/>
        </p:nvSpPr>
        <p:spPr>
          <a:xfrm>
            <a:off x="3487850" y="1505816"/>
            <a:ext cx="1545000" cy="6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latin typeface="Lato"/>
                <a:ea typeface="Lato"/>
                <a:cs typeface="Lato"/>
                <a:sym typeface="Lato"/>
              </a:rPr>
              <a:t>Collect</a:t>
            </a:r>
            <a:endParaRPr sz="1800" b="1">
              <a:latin typeface="Lato"/>
              <a:ea typeface="Lato"/>
              <a:cs typeface="Lato"/>
              <a:sym typeface="Lato"/>
            </a:endParaRPr>
          </a:p>
        </p:txBody>
      </p:sp>
      <p:sp>
        <p:nvSpPr>
          <p:cNvPr id="686" name="Google Shape;686;p127"/>
          <p:cNvSpPr txBox="1"/>
          <p:nvPr/>
        </p:nvSpPr>
        <p:spPr>
          <a:xfrm>
            <a:off x="5148294" y="1504800"/>
            <a:ext cx="1545000" cy="6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latin typeface="Lato"/>
                <a:ea typeface="Lato"/>
                <a:cs typeface="Lato"/>
                <a:sym typeface="Lato"/>
              </a:rPr>
              <a:t>Manage</a:t>
            </a:r>
            <a:endParaRPr sz="1800" b="1">
              <a:latin typeface="Lato"/>
              <a:ea typeface="Lato"/>
              <a:cs typeface="Lato"/>
              <a:sym typeface="Lato"/>
            </a:endParaRPr>
          </a:p>
        </p:txBody>
      </p:sp>
      <p:sp>
        <p:nvSpPr>
          <p:cNvPr id="687" name="Google Shape;687;p127"/>
          <p:cNvSpPr txBox="1"/>
          <p:nvPr/>
        </p:nvSpPr>
        <p:spPr>
          <a:xfrm>
            <a:off x="6808729" y="1505818"/>
            <a:ext cx="1309200" cy="6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latin typeface="Lato"/>
                <a:ea typeface="Lato"/>
                <a:cs typeface="Lato"/>
                <a:sym typeface="Lato"/>
              </a:rPr>
              <a:t>Use</a:t>
            </a:r>
            <a:endParaRPr sz="1800" b="1">
              <a:latin typeface="Lato"/>
              <a:ea typeface="Lato"/>
              <a:cs typeface="Lato"/>
              <a:sym typeface="Lato"/>
            </a:endParaRPr>
          </a:p>
        </p:txBody>
      </p:sp>
      <p:sp>
        <p:nvSpPr>
          <p:cNvPr id="688" name="Google Shape;688;p127"/>
          <p:cNvSpPr/>
          <p:nvPr/>
        </p:nvSpPr>
        <p:spPr>
          <a:xfrm>
            <a:off x="5482475" y="2997625"/>
            <a:ext cx="790800" cy="323700"/>
          </a:xfrm>
          <a:prstGeom prst="rect">
            <a:avLst/>
          </a:prstGeom>
          <a:solidFill>
            <a:srgbClr val="F39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37"/>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MyData Operator Model</a:t>
            </a:r>
            <a:endParaRPr/>
          </a:p>
        </p:txBody>
      </p:sp>
      <p:pic>
        <p:nvPicPr>
          <p:cNvPr id="791" name="Google Shape;791;p137" descr="Screen Shot 2017-01-07 at 11.48.28.png"/>
          <p:cNvPicPr preferRelativeResize="0"/>
          <p:nvPr/>
        </p:nvPicPr>
        <p:blipFill rotWithShape="1">
          <a:blip r:embed="rId3">
            <a:alphaModFix/>
          </a:blip>
          <a:srcRect l="8045" t="9384" r="4211" b="4125"/>
          <a:stretch/>
        </p:blipFill>
        <p:spPr>
          <a:xfrm>
            <a:off x="425825" y="1613650"/>
            <a:ext cx="3462625" cy="3014375"/>
          </a:xfrm>
          <a:prstGeom prst="rect">
            <a:avLst/>
          </a:prstGeom>
          <a:noFill/>
          <a:ln>
            <a:noFill/>
          </a:ln>
        </p:spPr>
      </p:pic>
      <p:pic>
        <p:nvPicPr>
          <p:cNvPr id="792" name="Google Shape;792;p137"/>
          <p:cNvPicPr preferRelativeResize="0"/>
          <p:nvPr/>
        </p:nvPicPr>
        <p:blipFill rotWithShape="1">
          <a:blip r:embed="rId4">
            <a:alphaModFix/>
          </a:blip>
          <a:srcRect l="58051" t="17609" r="6235" b="14635"/>
          <a:stretch/>
        </p:blipFill>
        <p:spPr>
          <a:xfrm>
            <a:off x="5571300" y="1283450"/>
            <a:ext cx="3462624" cy="3695368"/>
          </a:xfrm>
          <a:prstGeom prst="rect">
            <a:avLst/>
          </a:prstGeom>
          <a:noFill/>
          <a:ln>
            <a:noFill/>
          </a:ln>
        </p:spPr>
      </p:pic>
      <p:pic>
        <p:nvPicPr>
          <p:cNvPr id="793" name="Google Shape;793;p137" descr="Screen Shot 2016-11-28 at 11.37.28.png"/>
          <p:cNvPicPr preferRelativeResize="0"/>
          <p:nvPr/>
        </p:nvPicPr>
        <p:blipFill>
          <a:blip r:embed="rId5">
            <a:alphaModFix/>
          </a:blip>
          <a:stretch>
            <a:fillRect/>
          </a:stretch>
        </p:blipFill>
        <p:spPr>
          <a:xfrm>
            <a:off x="4261825" y="2801281"/>
            <a:ext cx="930100" cy="626219"/>
          </a:xfrm>
          <a:prstGeom prst="rect">
            <a:avLst/>
          </a:prstGeom>
          <a:noFill/>
          <a:ln>
            <a:noFill/>
          </a:ln>
        </p:spPr>
      </p:pic>
      <p:pic>
        <p:nvPicPr>
          <p:cNvPr id="794" name="Google Shape;794;p137" descr="mydata_operator.png"/>
          <p:cNvPicPr preferRelativeResize="0"/>
          <p:nvPr/>
        </p:nvPicPr>
        <p:blipFill>
          <a:blip r:embed="rId6">
            <a:alphaModFix/>
          </a:blip>
          <a:stretch>
            <a:fillRect/>
          </a:stretch>
        </p:blipFill>
        <p:spPr>
          <a:xfrm>
            <a:off x="4342489" y="1901780"/>
            <a:ext cx="768773" cy="685350"/>
          </a:xfrm>
          <a:prstGeom prst="rect">
            <a:avLst/>
          </a:prstGeom>
          <a:noFill/>
          <a:ln>
            <a:noFill/>
          </a:ln>
        </p:spPr>
      </p:pic>
      <p:pic>
        <p:nvPicPr>
          <p:cNvPr id="795" name="Google Shape;795;p137" descr="MyData.png"/>
          <p:cNvPicPr preferRelativeResize="0"/>
          <p:nvPr/>
        </p:nvPicPr>
        <p:blipFill>
          <a:blip r:embed="rId7">
            <a:alphaModFix/>
          </a:blip>
          <a:stretch>
            <a:fillRect/>
          </a:stretch>
        </p:blipFill>
        <p:spPr>
          <a:xfrm>
            <a:off x="4402456" y="1248125"/>
            <a:ext cx="648854" cy="648862"/>
          </a:xfrm>
          <a:prstGeom prst="rect">
            <a:avLst/>
          </a:prstGeom>
          <a:noFill/>
          <a:ln>
            <a:noFill/>
          </a:ln>
        </p:spPr>
      </p:pic>
      <p:grpSp>
        <p:nvGrpSpPr>
          <p:cNvPr id="796" name="Google Shape;796;p137"/>
          <p:cNvGrpSpPr/>
          <p:nvPr/>
        </p:nvGrpSpPr>
        <p:grpSpPr>
          <a:xfrm>
            <a:off x="4374702" y="4503675"/>
            <a:ext cx="657695" cy="181500"/>
            <a:chOff x="4176745" y="4620191"/>
            <a:chExt cx="883880" cy="181500"/>
          </a:xfrm>
        </p:grpSpPr>
        <p:cxnSp>
          <p:nvCxnSpPr>
            <p:cNvPr id="797" name="Google Shape;797;p137"/>
            <p:cNvCxnSpPr/>
            <p:nvPr/>
          </p:nvCxnSpPr>
          <p:spPr>
            <a:xfrm>
              <a:off x="4176745" y="4716149"/>
              <a:ext cx="777300" cy="0"/>
            </a:xfrm>
            <a:prstGeom prst="straightConnector1">
              <a:avLst/>
            </a:prstGeom>
            <a:noFill/>
            <a:ln w="19050" cap="flat" cmpd="sng">
              <a:solidFill>
                <a:srgbClr val="CCCCCC"/>
              </a:solidFill>
              <a:prstDash val="lgDash"/>
              <a:round/>
              <a:headEnd type="none" w="med" len="med"/>
              <a:tailEnd type="none" w="med" len="med"/>
            </a:ln>
          </p:spPr>
        </p:cxnSp>
        <p:sp>
          <p:nvSpPr>
            <p:cNvPr id="798" name="Google Shape;798;p137"/>
            <p:cNvSpPr/>
            <p:nvPr/>
          </p:nvSpPr>
          <p:spPr>
            <a:xfrm>
              <a:off x="4703926" y="4620191"/>
              <a:ext cx="356700" cy="1815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99" name="Google Shape;799;p137"/>
          <p:cNvCxnSpPr/>
          <p:nvPr/>
        </p:nvCxnSpPr>
        <p:spPr>
          <a:xfrm rot="10800000" flipH="1">
            <a:off x="4412250" y="4044975"/>
            <a:ext cx="582600" cy="12900"/>
          </a:xfrm>
          <a:prstGeom prst="straightConnector1">
            <a:avLst/>
          </a:prstGeom>
          <a:noFill/>
          <a:ln w="19050" cap="flat" cmpd="sng">
            <a:solidFill>
              <a:srgbClr val="FF9900"/>
            </a:solidFill>
            <a:prstDash val="dash"/>
            <a:round/>
            <a:headEnd type="none" w="med" len="med"/>
            <a:tailEnd type="triangle" w="med" len="med"/>
          </a:ln>
        </p:spPr>
      </p:cxnSp>
      <p:sp>
        <p:nvSpPr>
          <p:cNvPr id="800" name="Google Shape;800;p137"/>
          <p:cNvSpPr txBox="1"/>
          <p:nvPr/>
        </p:nvSpPr>
        <p:spPr>
          <a:xfrm>
            <a:off x="5136775" y="1058950"/>
            <a:ext cx="3854700" cy="408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Roboto Slab"/>
                <a:ea typeface="Roboto Slab"/>
                <a:cs typeface="Roboto Slab"/>
                <a:sym typeface="Roboto Slab"/>
              </a:rPr>
              <a:t>Person (Principal)</a:t>
            </a:r>
            <a:endParaRPr sz="2000">
              <a:solidFill>
                <a:schemeClr val="dk1"/>
              </a:solidFill>
              <a:latin typeface="Roboto Slab"/>
              <a:ea typeface="Roboto Slab"/>
              <a:cs typeface="Roboto Slab"/>
              <a:sym typeface="Roboto Slab"/>
            </a:endParaRPr>
          </a:p>
          <a:p>
            <a:pPr marL="0" lvl="0" indent="0" algn="l" rtl="0">
              <a:spcBef>
                <a:spcPts val="0"/>
              </a:spcBef>
              <a:spcAft>
                <a:spcPts val="0"/>
              </a:spcAft>
              <a:buNone/>
            </a:pPr>
            <a:endParaRPr sz="2000">
              <a:solidFill>
                <a:schemeClr val="dk1"/>
              </a:solidFill>
              <a:latin typeface="Roboto Slab"/>
              <a:ea typeface="Roboto Slab"/>
              <a:cs typeface="Roboto Slab"/>
              <a:sym typeface="Roboto Slab"/>
            </a:endParaRPr>
          </a:p>
          <a:p>
            <a:pPr marL="0" lvl="0" indent="0" algn="l" rtl="0">
              <a:spcBef>
                <a:spcPts val="0"/>
              </a:spcBef>
              <a:spcAft>
                <a:spcPts val="0"/>
              </a:spcAft>
              <a:buNone/>
            </a:pPr>
            <a:r>
              <a:rPr lang="en-GB" sz="2000" b="1">
                <a:solidFill>
                  <a:schemeClr val="dk1"/>
                </a:solidFill>
                <a:latin typeface="Roboto Slab"/>
                <a:ea typeface="Roboto Slab"/>
                <a:cs typeface="Roboto Slab"/>
                <a:sym typeface="Roboto Slab"/>
              </a:rPr>
              <a:t>Operator (Custodian)</a:t>
            </a: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r>
              <a:rPr lang="en-GB" sz="2000" b="1">
                <a:solidFill>
                  <a:schemeClr val="dk1"/>
                </a:solidFill>
                <a:latin typeface="Roboto Slab"/>
                <a:ea typeface="Roboto Slab"/>
                <a:cs typeface="Roboto Slab"/>
                <a:sym typeface="Roboto Slab"/>
              </a:rPr>
              <a:t>Data Sources and Data Using Services (Providers and Relying Parties)</a:t>
            </a: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r>
              <a:rPr lang="en-GB" sz="2000" b="1">
                <a:solidFill>
                  <a:schemeClr val="dk1"/>
                </a:solidFill>
                <a:latin typeface="Roboto Slab"/>
                <a:ea typeface="Roboto Slab"/>
                <a:cs typeface="Roboto Slab"/>
                <a:sym typeface="Roboto Slab"/>
              </a:rPr>
              <a:t>Permission Flow</a:t>
            </a: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endParaRPr sz="2000" b="1">
              <a:solidFill>
                <a:schemeClr val="dk1"/>
              </a:solidFill>
              <a:latin typeface="Roboto Slab"/>
              <a:ea typeface="Roboto Slab"/>
              <a:cs typeface="Roboto Slab"/>
              <a:sym typeface="Roboto Slab"/>
            </a:endParaRPr>
          </a:p>
          <a:p>
            <a:pPr marL="0" lvl="0" indent="0" algn="l" rtl="0">
              <a:spcBef>
                <a:spcPts val="0"/>
              </a:spcBef>
              <a:spcAft>
                <a:spcPts val="0"/>
              </a:spcAft>
              <a:buNone/>
            </a:pPr>
            <a:r>
              <a:rPr lang="en-GB" sz="2000" b="1">
                <a:solidFill>
                  <a:schemeClr val="dk1"/>
                </a:solidFill>
                <a:latin typeface="Roboto Slab"/>
                <a:ea typeface="Roboto Slab"/>
                <a:cs typeface="Roboto Slab"/>
                <a:sym typeface="Roboto Slab"/>
              </a:rPr>
              <a:t>Data Flow</a:t>
            </a:r>
            <a:endParaRPr sz="2000">
              <a:latin typeface="Roboto Slab"/>
              <a:ea typeface="Roboto Slab"/>
              <a:cs typeface="Roboto Slab"/>
              <a:sym typeface="Roboto Slab"/>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pic>
        <p:nvPicPr>
          <p:cNvPr id="3077" name="Google Shape;3077;p307"/>
          <p:cNvPicPr preferRelativeResize="0"/>
          <p:nvPr/>
        </p:nvPicPr>
        <p:blipFill rotWithShape="1">
          <a:blip r:embed="rId3">
            <a:alphaModFix/>
          </a:blip>
          <a:srcRect l="16158" t="13759" r="22728" b="13402"/>
          <a:stretch/>
        </p:blipFill>
        <p:spPr>
          <a:xfrm>
            <a:off x="1434550" y="411150"/>
            <a:ext cx="6381525" cy="4276426"/>
          </a:xfrm>
          <a:prstGeom prst="rect">
            <a:avLst/>
          </a:prstGeom>
          <a:noFill/>
          <a:ln>
            <a:noFill/>
          </a:ln>
        </p:spPr>
      </p:pic>
      <p:sp>
        <p:nvSpPr>
          <p:cNvPr id="3078" name="Google Shape;3078;p307"/>
          <p:cNvSpPr txBox="1"/>
          <p:nvPr/>
        </p:nvSpPr>
        <p:spPr>
          <a:xfrm>
            <a:off x="5939075" y="2582375"/>
            <a:ext cx="2554800" cy="756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ontserrat"/>
                <a:ea typeface="Montserrat"/>
                <a:cs typeface="Montserrat"/>
                <a:sym typeface="Montserrat"/>
              </a:rPr>
              <a:t>Same profile information can be used and enriched in many services.</a:t>
            </a:r>
            <a:endParaRPr>
              <a:latin typeface="Montserrat"/>
              <a:ea typeface="Montserrat"/>
              <a:cs typeface="Montserrat"/>
              <a:sym typeface="Montserrat"/>
            </a:endParaRPr>
          </a:p>
        </p:txBody>
      </p:sp>
      <p:sp>
        <p:nvSpPr>
          <p:cNvPr id="3079" name="Google Shape;3079;p307"/>
          <p:cNvSpPr txBox="1"/>
          <p:nvPr/>
        </p:nvSpPr>
        <p:spPr>
          <a:xfrm>
            <a:off x="3885063" y="3100275"/>
            <a:ext cx="1328100" cy="367800"/>
          </a:xfrm>
          <a:prstGeom prst="rect">
            <a:avLst/>
          </a:prstGeom>
          <a:solidFill>
            <a:srgbClr val="FFFFFF"/>
          </a:solidFill>
          <a:ln w="28575" cap="flat" cmpd="sng">
            <a:solidFill>
              <a:srgbClr val="16C1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Personalization</a:t>
            </a:r>
            <a:endParaRPr sz="1200" b="1"/>
          </a:p>
        </p:txBody>
      </p:sp>
      <p:sp>
        <p:nvSpPr>
          <p:cNvPr id="3080" name="Google Shape;3080;p307"/>
          <p:cNvSpPr/>
          <p:nvPr/>
        </p:nvSpPr>
        <p:spPr>
          <a:xfrm>
            <a:off x="4757325" y="3580725"/>
            <a:ext cx="630300" cy="180000"/>
          </a:xfrm>
          <a:prstGeom prst="rect">
            <a:avLst/>
          </a:prstGeom>
          <a:solidFill>
            <a:srgbClr val="34B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7"/>
          <p:cNvSpPr txBox="1"/>
          <p:nvPr/>
        </p:nvSpPr>
        <p:spPr>
          <a:xfrm>
            <a:off x="4577125" y="3656925"/>
            <a:ext cx="871800" cy="25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t>Service</a:t>
            </a:r>
            <a:endParaRPr b="1"/>
          </a:p>
        </p:txBody>
      </p:sp>
      <p:sp>
        <p:nvSpPr>
          <p:cNvPr id="3082" name="Google Shape;3082;p307"/>
          <p:cNvSpPr/>
          <p:nvPr/>
        </p:nvSpPr>
        <p:spPr>
          <a:xfrm>
            <a:off x="2350125" y="3580725"/>
            <a:ext cx="561300" cy="367800"/>
          </a:xfrm>
          <a:prstGeom prst="rect">
            <a:avLst/>
          </a:prstGeom>
          <a:solidFill>
            <a:srgbClr val="34B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7"/>
          <p:cNvSpPr txBox="1"/>
          <p:nvPr/>
        </p:nvSpPr>
        <p:spPr>
          <a:xfrm flipH="1">
            <a:off x="2354950" y="3630975"/>
            <a:ext cx="1226700" cy="46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t>Data</a:t>
            </a:r>
            <a:endParaRPr b="1"/>
          </a:p>
          <a:p>
            <a:pPr marL="0" lvl="0" indent="0" algn="l" rtl="0">
              <a:spcBef>
                <a:spcPts val="0"/>
              </a:spcBef>
              <a:spcAft>
                <a:spcPts val="0"/>
              </a:spcAft>
              <a:buNone/>
            </a:pPr>
            <a:r>
              <a:rPr lang="en-GB" b="1"/>
              <a:t>Collection</a:t>
            </a:r>
            <a:endParaRPr b="1"/>
          </a:p>
        </p:txBody>
      </p:sp>
      <p:sp>
        <p:nvSpPr>
          <p:cNvPr id="3084" name="Google Shape;3084;p307"/>
          <p:cNvSpPr/>
          <p:nvPr/>
        </p:nvSpPr>
        <p:spPr>
          <a:xfrm>
            <a:off x="2354450" y="1143800"/>
            <a:ext cx="821400" cy="180000"/>
          </a:xfrm>
          <a:prstGeom prst="rect">
            <a:avLst/>
          </a:prstGeom>
          <a:solidFill>
            <a:srgbClr val="34B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7"/>
          <p:cNvSpPr txBox="1"/>
          <p:nvPr/>
        </p:nvSpPr>
        <p:spPr>
          <a:xfrm>
            <a:off x="2356525" y="1104350"/>
            <a:ext cx="1056600" cy="25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b="1"/>
              <a:t>Profiling</a:t>
            </a:r>
            <a:endParaRPr b="1"/>
          </a:p>
        </p:txBody>
      </p:sp>
      <p:sp>
        <p:nvSpPr>
          <p:cNvPr id="3086" name="Google Shape;3086;p307"/>
          <p:cNvSpPr txBox="1"/>
          <p:nvPr/>
        </p:nvSpPr>
        <p:spPr>
          <a:xfrm>
            <a:off x="3859525" y="717575"/>
            <a:ext cx="821400" cy="463200"/>
          </a:xfrm>
          <a:prstGeom prst="rect">
            <a:avLst/>
          </a:prstGeom>
          <a:solidFill>
            <a:srgbClr val="FDB9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Own</a:t>
            </a:r>
            <a:endParaRPr b="1"/>
          </a:p>
          <a:p>
            <a:pPr marL="0" lvl="0" indent="0" algn="ctr" rtl="0">
              <a:spcBef>
                <a:spcPts val="0"/>
              </a:spcBef>
              <a:spcAft>
                <a:spcPts val="0"/>
              </a:spcAft>
              <a:buNone/>
            </a:pPr>
            <a:r>
              <a:rPr lang="en-GB" b="1"/>
              <a:t>Profile</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sp>
        <p:nvSpPr>
          <p:cNvPr id="3573" name="Google Shape;3573;p325"/>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Open Sans"/>
                <a:ea typeface="Open Sans"/>
                <a:cs typeface="Open Sans"/>
                <a:sym typeface="Open Sans"/>
              </a:rPr>
              <a:t>CASE: Health Care</a:t>
            </a:r>
            <a:endParaRPr dirty="0">
              <a:latin typeface="Open Sans"/>
              <a:ea typeface="Open Sans"/>
              <a:cs typeface="Open Sans"/>
              <a:sym typeface="Open Sans"/>
            </a:endParaRPr>
          </a:p>
        </p:txBody>
      </p:sp>
      <p:pic>
        <p:nvPicPr>
          <p:cNvPr id="3574" name="Google Shape;3574;p325"/>
          <p:cNvPicPr preferRelativeResize="0"/>
          <p:nvPr/>
        </p:nvPicPr>
        <p:blipFill rotWithShape="1">
          <a:blip r:embed="rId3">
            <a:alphaModFix/>
          </a:blip>
          <a:srcRect t="15467" b="12858"/>
          <a:stretch/>
        </p:blipFill>
        <p:spPr>
          <a:xfrm>
            <a:off x="0" y="1252825"/>
            <a:ext cx="9144000" cy="3686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03" descr="MyData-logo.png"/>
          <p:cNvPicPr preferRelativeResize="0"/>
          <p:nvPr/>
        </p:nvPicPr>
        <p:blipFill>
          <a:blip r:embed="rId3">
            <a:alphaModFix/>
          </a:blip>
          <a:stretch>
            <a:fillRect/>
          </a:stretch>
        </p:blipFill>
        <p:spPr>
          <a:xfrm>
            <a:off x="785375" y="531725"/>
            <a:ext cx="4204074" cy="4197950"/>
          </a:xfrm>
          <a:prstGeom prst="rect">
            <a:avLst/>
          </a:prstGeom>
          <a:noFill/>
          <a:ln>
            <a:noFill/>
          </a:ln>
        </p:spPr>
      </p:pic>
      <p:sp>
        <p:nvSpPr>
          <p:cNvPr id="433" name="Google Shape;433;p103"/>
          <p:cNvSpPr txBox="1">
            <a:spLocks noGrp="1"/>
          </p:cNvSpPr>
          <p:nvPr>
            <p:ph type="title"/>
          </p:nvPr>
        </p:nvSpPr>
        <p:spPr>
          <a:xfrm>
            <a:off x="5730650" y="117900"/>
            <a:ext cx="3427500" cy="502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000000"/>
                </a:solidFill>
              </a:rPr>
              <a:t>PERSONAL DATA</a:t>
            </a:r>
            <a:r>
              <a:rPr lang="en-GB">
                <a:solidFill>
                  <a:srgbClr val="000000"/>
                </a:solidFill>
              </a:rPr>
              <a:t> </a:t>
            </a:r>
            <a:r>
              <a:rPr lang="en-GB" sz="3600">
                <a:solidFill>
                  <a:srgbClr val="000000"/>
                </a:solidFill>
              </a:rPr>
              <a:t>IS EVERYWHERE</a:t>
            </a:r>
            <a:endParaRPr sz="3600">
              <a:solidFill>
                <a:srgbClr val="000000"/>
              </a:solidFill>
            </a:endParaRPr>
          </a:p>
        </p:txBody>
      </p:sp>
      <p:sp>
        <p:nvSpPr>
          <p:cNvPr id="434" name="Google Shape;434;p103"/>
          <p:cNvSpPr txBox="1"/>
          <p:nvPr/>
        </p:nvSpPr>
        <p:spPr>
          <a:xfrm>
            <a:off x="2215554" y="10785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Learning</a:t>
            </a:r>
            <a:endParaRPr>
              <a:latin typeface="Montserrat"/>
              <a:ea typeface="Montserrat"/>
              <a:cs typeface="Montserrat"/>
              <a:sym typeface="Montserrat"/>
            </a:endParaRPr>
          </a:p>
        </p:txBody>
      </p:sp>
      <p:sp>
        <p:nvSpPr>
          <p:cNvPr id="435" name="Google Shape;435;p103"/>
          <p:cNvSpPr txBox="1"/>
          <p:nvPr/>
        </p:nvSpPr>
        <p:spPr>
          <a:xfrm>
            <a:off x="3663354" y="48885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Mobility</a:t>
            </a:r>
            <a:endParaRPr>
              <a:latin typeface="Montserrat"/>
              <a:ea typeface="Montserrat"/>
              <a:cs typeface="Montserrat"/>
              <a:sym typeface="Montserrat"/>
            </a:endParaRPr>
          </a:p>
        </p:txBody>
      </p:sp>
      <p:sp>
        <p:nvSpPr>
          <p:cNvPr id="436" name="Google Shape;436;p103"/>
          <p:cNvSpPr txBox="1"/>
          <p:nvPr/>
        </p:nvSpPr>
        <p:spPr>
          <a:xfrm>
            <a:off x="4616954" y="137880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Energy</a:t>
            </a:r>
            <a:endParaRPr>
              <a:latin typeface="Montserrat"/>
              <a:ea typeface="Montserrat"/>
              <a:cs typeface="Montserrat"/>
              <a:sym typeface="Montserrat"/>
            </a:endParaRPr>
          </a:p>
        </p:txBody>
      </p:sp>
      <p:sp>
        <p:nvSpPr>
          <p:cNvPr id="437" name="Google Shape;437;p103"/>
          <p:cNvSpPr txBox="1"/>
          <p:nvPr/>
        </p:nvSpPr>
        <p:spPr>
          <a:xfrm>
            <a:off x="4767504" y="235965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Public Services</a:t>
            </a:r>
            <a:endParaRPr>
              <a:latin typeface="Montserrat"/>
              <a:ea typeface="Montserrat"/>
              <a:cs typeface="Montserrat"/>
              <a:sym typeface="Montserrat"/>
            </a:endParaRPr>
          </a:p>
        </p:txBody>
      </p:sp>
      <p:sp>
        <p:nvSpPr>
          <p:cNvPr id="438" name="Google Shape;438;p103"/>
          <p:cNvSpPr txBox="1"/>
          <p:nvPr/>
        </p:nvSpPr>
        <p:spPr>
          <a:xfrm>
            <a:off x="4235949" y="3922200"/>
            <a:ext cx="15864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Self Measurement</a:t>
            </a:r>
            <a:endParaRPr>
              <a:latin typeface="Montserrat"/>
              <a:ea typeface="Montserrat"/>
              <a:cs typeface="Montserrat"/>
              <a:sym typeface="Montserrat"/>
            </a:endParaRPr>
          </a:p>
        </p:txBody>
      </p:sp>
      <p:sp>
        <p:nvSpPr>
          <p:cNvPr id="439" name="Google Shape;439;p103"/>
          <p:cNvSpPr txBox="1"/>
          <p:nvPr/>
        </p:nvSpPr>
        <p:spPr>
          <a:xfrm>
            <a:off x="3169154" y="460800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Health</a:t>
            </a:r>
            <a:endParaRPr>
              <a:latin typeface="Montserrat"/>
              <a:ea typeface="Montserrat"/>
              <a:cs typeface="Montserrat"/>
              <a:sym typeface="Montserrat"/>
            </a:endParaRPr>
          </a:p>
        </p:txBody>
      </p:sp>
      <p:sp>
        <p:nvSpPr>
          <p:cNvPr id="440" name="Google Shape;440;p103"/>
          <p:cNvSpPr txBox="1"/>
          <p:nvPr/>
        </p:nvSpPr>
        <p:spPr>
          <a:xfrm>
            <a:off x="987300" y="4484275"/>
            <a:ext cx="1343700" cy="44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Insurance and Finance</a:t>
            </a:r>
            <a:endParaRPr>
              <a:latin typeface="Montserrat"/>
              <a:ea typeface="Montserrat"/>
              <a:cs typeface="Montserrat"/>
              <a:sym typeface="Montserrat"/>
            </a:endParaRPr>
          </a:p>
        </p:txBody>
      </p:sp>
      <p:sp>
        <p:nvSpPr>
          <p:cNvPr id="441" name="Google Shape;441;p103"/>
          <p:cNvSpPr txBox="1"/>
          <p:nvPr/>
        </p:nvSpPr>
        <p:spPr>
          <a:xfrm>
            <a:off x="74654" y="3711025"/>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Retail</a:t>
            </a:r>
            <a:endParaRPr>
              <a:latin typeface="Montserrat"/>
              <a:ea typeface="Montserrat"/>
              <a:cs typeface="Montserrat"/>
              <a:sym typeface="Montserrat"/>
            </a:endParaRPr>
          </a:p>
        </p:txBody>
      </p:sp>
      <p:sp>
        <p:nvSpPr>
          <p:cNvPr id="442" name="Google Shape;442;p103"/>
          <p:cNvSpPr txBox="1"/>
          <p:nvPr/>
        </p:nvSpPr>
        <p:spPr>
          <a:xfrm>
            <a:off x="0" y="2415625"/>
            <a:ext cx="7854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Apps</a:t>
            </a:r>
            <a:endParaRPr>
              <a:latin typeface="Montserrat"/>
              <a:ea typeface="Montserrat"/>
              <a:cs typeface="Montserrat"/>
              <a:sym typeface="Montserrat"/>
            </a:endParaRPr>
          </a:p>
        </p:txBody>
      </p:sp>
      <p:sp>
        <p:nvSpPr>
          <p:cNvPr id="443" name="Google Shape;443;p103"/>
          <p:cNvSpPr txBox="1"/>
          <p:nvPr/>
        </p:nvSpPr>
        <p:spPr>
          <a:xfrm>
            <a:off x="44174" y="1194850"/>
            <a:ext cx="1112626"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Montserrat"/>
                <a:ea typeface="Montserrat"/>
                <a:cs typeface="Montserrat"/>
                <a:sym typeface="Montserrat"/>
              </a:rPr>
              <a:t>Media and  Comms</a:t>
            </a:r>
            <a:endParaRPr dirty="0">
              <a:latin typeface="Montserrat"/>
              <a:ea typeface="Montserrat"/>
              <a:cs typeface="Montserrat"/>
              <a:sym typeface="Montserrat"/>
            </a:endParaRPr>
          </a:p>
        </p:txBody>
      </p:sp>
      <p:sp>
        <p:nvSpPr>
          <p:cNvPr id="444" name="Google Shape;444;p103"/>
          <p:cNvSpPr txBox="1"/>
          <p:nvPr/>
        </p:nvSpPr>
        <p:spPr>
          <a:xfrm>
            <a:off x="691554" y="336450"/>
            <a:ext cx="13437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ontserrat"/>
                <a:ea typeface="Montserrat"/>
                <a:cs typeface="Montserrat"/>
                <a:sym typeface="Montserrat"/>
              </a:rPr>
              <a:t>Internet of Things</a:t>
            </a:r>
            <a:endParaRPr>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35"/>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GB"/>
              <a:t>20</a:t>
            </a:fld>
            <a:endParaRPr/>
          </a:p>
        </p:txBody>
      </p:sp>
      <p:pic>
        <p:nvPicPr>
          <p:cNvPr id="748" name="Google Shape;748;p135"/>
          <p:cNvPicPr preferRelativeResize="0"/>
          <p:nvPr/>
        </p:nvPicPr>
        <p:blipFill>
          <a:blip r:embed="rId3">
            <a:alphaModFix/>
          </a:blip>
          <a:stretch>
            <a:fillRect/>
          </a:stretch>
        </p:blipFill>
        <p:spPr>
          <a:xfrm>
            <a:off x="1447800" y="275100"/>
            <a:ext cx="6019528" cy="4487401"/>
          </a:xfrm>
          <a:prstGeom prst="rect">
            <a:avLst/>
          </a:prstGeom>
          <a:noFill/>
          <a:ln>
            <a:noFill/>
          </a:ln>
        </p:spPr>
      </p:pic>
      <p:cxnSp>
        <p:nvCxnSpPr>
          <p:cNvPr id="749" name="Google Shape;749;p135"/>
          <p:cNvCxnSpPr/>
          <p:nvPr/>
        </p:nvCxnSpPr>
        <p:spPr>
          <a:xfrm rot="10800000" flipH="1">
            <a:off x="2867350" y="150800"/>
            <a:ext cx="28800" cy="4004700"/>
          </a:xfrm>
          <a:prstGeom prst="straightConnector1">
            <a:avLst/>
          </a:prstGeom>
          <a:noFill/>
          <a:ln w="38100" cap="flat" cmpd="sng">
            <a:solidFill>
              <a:srgbClr val="FFFFFF"/>
            </a:solidFill>
            <a:prstDash val="solid"/>
            <a:round/>
            <a:headEnd type="none" w="med" len="med"/>
            <a:tailEnd type="triangle" w="med" len="med"/>
          </a:ln>
        </p:spPr>
      </p:cxnSp>
      <p:cxnSp>
        <p:nvCxnSpPr>
          <p:cNvPr id="750" name="Google Shape;750;p135"/>
          <p:cNvCxnSpPr/>
          <p:nvPr/>
        </p:nvCxnSpPr>
        <p:spPr>
          <a:xfrm rot="10800000" flipH="1">
            <a:off x="2867975" y="4118825"/>
            <a:ext cx="4245900" cy="11100"/>
          </a:xfrm>
          <a:prstGeom prst="straightConnector1">
            <a:avLst/>
          </a:prstGeom>
          <a:noFill/>
          <a:ln w="38100" cap="flat" cmpd="sng">
            <a:solidFill>
              <a:srgbClr val="FFFFFF"/>
            </a:solidFill>
            <a:prstDash val="solid"/>
            <a:round/>
            <a:headEnd type="none" w="med" len="med"/>
            <a:tailEnd type="triangle" w="med" len="med"/>
          </a:ln>
        </p:spPr>
      </p:cxnSp>
      <p:cxnSp>
        <p:nvCxnSpPr>
          <p:cNvPr id="751" name="Google Shape;751;p135"/>
          <p:cNvCxnSpPr/>
          <p:nvPr/>
        </p:nvCxnSpPr>
        <p:spPr>
          <a:xfrm rot="10800000" flipH="1">
            <a:off x="4866175" y="331600"/>
            <a:ext cx="22500" cy="3799500"/>
          </a:xfrm>
          <a:prstGeom prst="straightConnector1">
            <a:avLst/>
          </a:prstGeom>
          <a:noFill/>
          <a:ln w="19050" cap="flat" cmpd="sng">
            <a:solidFill>
              <a:srgbClr val="FFFFFF"/>
            </a:solidFill>
            <a:prstDash val="lgDash"/>
            <a:round/>
            <a:headEnd type="none" w="med" len="med"/>
            <a:tailEnd type="none" w="med" len="med"/>
          </a:ln>
        </p:spPr>
      </p:cxnSp>
      <p:cxnSp>
        <p:nvCxnSpPr>
          <p:cNvPr id="752" name="Google Shape;752;p135"/>
          <p:cNvCxnSpPr/>
          <p:nvPr/>
        </p:nvCxnSpPr>
        <p:spPr>
          <a:xfrm flipH="1">
            <a:off x="2894025" y="2300800"/>
            <a:ext cx="4067400" cy="11100"/>
          </a:xfrm>
          <a:prstGeom prst="straightConnector1">
            <a:avLst/>
          </a:prstGeom>
          <a:noFill/>
          <a:ln w="19050" cap="flat" cmpd="sng">
            <a:solidFill>
              <a:srgbClr val="FFFFFF"/>
            </a:solidFill>
            <a:prstDash val="lgDash"/>
            <a:round/>
            <a:headEnd type="none" w="med" len="med"/>
            <a:tailEnd type="none" w="med" len="med"/>
          </a:ln>
        </p:spPr>
      </p:cxnSp>
      <p:sp>
        <p:nvSpPr>
          <p:cNvPr id="753" name="Google Shape;753;p135"/>
          <p:cNvSpPr txBox="1"/>
          <p:nvPr/>
        </p:nvSpPr>
        <p:spPr>
          <a:xfrm>
            <a:off x="457200" y="1062425"/>
            <a:ext cx="2369100" cy="70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400" b="1">
                <a:solidFill>
                  <a:srgbClr val="FFFFFF"/>
                </a:solidFill>
                <a:latin typeface="Roboto Slab"/>
                <a:ea typeface="Roboto Slab"/>
                <a:cs typeface="Roboto Slab"/>
                <a:sym typeface="Roboto Slab"/>
              </a:rPr>
              <a:t>Lots of data usage</a:t>
            </a:r>
            <a:endParaRPr sz="2400" b="1">
              <a:solidFill>
                <a:srgbClr val="FFFFFF"/>
              </a:solidFill>
              <a:latin typeface="Roboto Slab"/>
              <a:ea typeface="Roboto Slab"/>
              <a:cs typeface="Roboto Slab"/>
              <a:sym typeface="Roboto Slab"/>
            </a:endParaRPr>
          </a:p>
          <a:p>
            <a:pPr marL="0" lvl="0" indent="0" algn="r" rtl="0">
              <a:spcBef>
                <a:spcPts val="0"/>
              </a:spcBef>
              <a:spcAft>
                <a:spcPts val="0"/>
              </a:spcAft>
              <a:buNone/>
            </a:pPr>
            <a:endParaRPr sz="2400" b="1">
              <a:solidFill>
                <a:srgbClr val="FFFFFF"/>
              </a:solidFill>
              <a:latin typeface="Roboto Slab"/>
              <a:ea typeface="Roboto Slab"/>
              <a:cs typeface="Roboto Slab"/>
              <a:sym typeface="Roboto Slab"/>
            </a:endParaRPr>
          </a:p>
        </p:txBody>
      </p:sp>
      <p:sp>
        <p:nvSpPr>
          <p:cNvPr id="754" name="Google Shape;754;p135"/>
          <p:cNvSpPr txBox="1"/>
          <p:nvPr/>
        </p:nvSpPr>
        <p:spPr>
          <a:xfrm>
            <a:off x="457200" y="3240725"/>
            <a:ext cx="2369100" cy="504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400" b="1">
                <a:solidFill>
                  <a:srgbClr val="FFFFFF"/>
                </a:solidFill>
                <a:latin typeface="Roboto Slab"/>
                <a:ea typeface="Roboto Slab"/>
                <a:cs typeface="Roboto Slab"/>
                <a:sym typeface="Roboto Slab"/>
              </a:rPr>
              <a:t>Less usage of personal data</a:t>
            </a:r>
            <a:endParaRPr sz="2400" b="1">
              <a:solidFill>
                <a:srgbClr val="FFFFFF"/>
              </a:solidFill>
              <a:latin typeface="Roboto Slab"/>
              <a:ea typeface="Roboto Slab"/>
              <a:cs typeface="Roboto Slab"/>
              <a:sym typeface="Roboto Slab"/>
            </a:endParaRPr>
          </a:p>
        </p:txBody>
      </p:sp>
      <p:sp>
        <p:nvSpPr>
          <p:cNvPr id="755" name="Google Shape;755;p135"/>
          <p:cNvSpPr txBox="1"/>
          <p:nvPr/>
        </p:nvSpPr>
        <p:spPr>
          <a:xfrm>
            <a:off x="2071075" y="4182100"/>
            <a:ext cx="26700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FFFFFF"/>
                </a:solidFill>
                <a:latin typeface="Roboto Slab"/>
                <a:ea typeface="Roboto Slab"/>
                <a:cs typeface="Roboto Slab"/>
                <a:sym typeface="Roboto Slab"/>
              </a:rPr>
              <a:t>Weak</a:t>
            </a:r>
            <a:endParaRPr sz="2400" b="1">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2400" b="1">
                <a:solidFill>
                  <a:srgbClr val="FFFFFF"/>
                </a:solidFill>
                <a:latin typeface="Roboto Slab"/>
                <a:ea typeface="Roboto Slab"/>
                <a:cs typeface="Roboto Slab"/>
                <a:sym typeface="Roboto Slab"/>
              </a:rPr>
              <a:t>Data Protection</a:t>
            </a:r>
            <a:endParaRPr sz="2400" b="1">
              <a:solidFill>
                <a:srgbClr val="FFFFFF"/>
              </a:solidFill>
              <a:latin typeface="Roboto Slab"/>
              <a:ea typeface="Roboto Slab"/>
              <a:cs typeface="Roboto Slab"/>
              <a:sym typeface="Roboto Slab"/>
            </a:endParaRPr>
          </a:p>
        </p:txBody>
      </p:sp>
      <p:sp>
        <p:nvSpPr>
          <p:cNvPr id="756" name="Google Shape;756;p135"/>
          <p:cNvSpPr txBox="1"/>
          <p:nvPr/>
        </p:nvSpPr>
        <p:spPr>
          <a:xfrm>
            <a:off x="5008206" y="4182100"/>
            <a:ext cx="26700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FFFFFF"/>
                </a:solidFill>
                <a:latin typeface="Roboto Slab"/>
                <a:ea typeface="Roboto Slab"/>
                <a:cs typeface="Roboto Slab"/>
                <a:sym typeface="Roboto Slab"/>
              </a:rPr>
              <a:t>Strong</a:t>
            </a:r>
            <a:endParaRPr sz="2400" b="1">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2400" b="1">
                <a:solidFill>
                  <a:srgbClr val="FFFFFF"/>
                </a:solidFill>
                <a:latin typeface="Roboto Slab"/>
                <a:ea typeface="Roboto Slab"/>
                <a:cs typeface="Roboto Slab"/>
                <a:sym typeface="Roboto Slab"/>
              </a:rPr>
              <a:t>Data Protection</a:t>
            </a:r>
            <a:endParaRPr sz="2400" b="1">
              <a:solidFill>
                <a:srgbClr val="FFFFFF"/>
              </a:solidFill>
              <a:latin typeface="Roboto Slab"/>
              <a:ea typeface="Roboto Slab"/>
              <a:cs typeface="Roboto Slab"/>
              <a:sym typeface="Roboto Slab"/>
            </a:endParaRPr>
          </a:p>
        </p:txBody>
      </p:sp>
      <p:sp>
        <p:nvSpPr>
          <p:cNvPr id="757" name="Google Shape;757;p135"/>
          <p:cNvSpPr/>
          <p:nvPr/>
        </p:nvSpPr>
        <p:spPr>
          <a:xfrm rot="-2143890">
            <a:off x="5540656" y="2932460"/>
            <a:ext cx="896937" cy="775538"/>
          </a:xfrm>
          <a:prstGeom prst="chord">
            <a:avLst>
              <a:gd name="adj1" fmla="val 2700000"/>
              <a:gd name="adj2" fmla="val 12495331"/>
            </a:avLst>
          </a:prstGeom>
          <a:solidFill>
            <a:srgbClr val="16C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5"/>
          <p:cNvSpPr txBox="1"/>
          <p:nvPr/>
        </p:nvSpPr>
        <p:spPr>
          <a:xfrm>
            <a:off x="4904650" y="3744525"/>
            <a:ext cx="2088300" cy="29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999999"/>
                </a:solidFill>
                <a:latin typeface="Montserrat"/>
                <a:ea typeface="Montserrat"/>
                <a:cs typeface="Montserrat"/>
                <a:sym typeface="Montserrat"/>
              </a:rPr>
              <a:t>Comply with the GDPR</a:t>
            </a:r>
            <a:endParaRPr sz="1200" b="1">
              <a:solidFill>
                <a:srgbClr val="999999"/>
              </a:solidFill>
              <a:latin typeface="Montserrat"/>
              <a:ea typeface="Montserrat"/>
              <a:cs typeface="Montserrat"/>
              <a:sym typeface="Montserrat"/>
            </a:endParaRPr>
          </a:p>
        </p:txBody>
      </p:sp>
      <p:sp>
        <p:nvSpPr>
          <p:cNvPr id="759" name="Google Shape;759;p135"/>
          <p:cNvSpPr txBox="1"/>
          <p:nvPr/>
        </p:nvSpPr>
        <p:spPr>
          <a:xfrm>
            <a:off x="4977250" y="1851925"/>
            <a:ext cx="1939500" cy="37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rgbClr val="999999"/>
                </a:solidFill>
                <a:latin typeface="Montserrat"/>
                <a:ea typeface="Montserrat"/>
                <a:cs typeface="Montserrat"/>
                <a:sym typeface="Montserrat"/>
              </a:rPr>
              <a:t>People decide</a:t>
            </a:r>
            <a:endParaRPr sz="1200" b="1">
              <a:solidFill>
                <a:srgbClr val="999999"/>
              </a:solidFill>
              <a:latin typeface="Montserrat"/>
              <a:ea typeface="Montserrat"/>
              <a:cs typeface="Montserrat"/>
              <a:sym typeface="Montserrat"/>
            </a:endParaRPr>
          </a:p>
        </p:txBody>
      </p:sp>
      <p:sp>
        <p:nvSpPr>
          <p:cNvPr id="760" name="Google Shape;760;p135"/>
          <p:cNvSpPr txBox="1"/>
          <p:nvPr/>
        </p:nvSpPr>
        <p:spPr>
          <a:xfrm>
            <a:off x="2897050" y="1851925"/>
            <a:ext cx="1939500" cy="37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rgbClr val="999999"/>
                </a:solidFill>
                <a:latin typeface="Montserrat"/>
                <a:ea typeface="Montserrat"/>
                <a:cs typeface="Montserrat"/>
                <a:sym typeface="Montserrat"/>
              </a:rPr>
              <a:t>Organisations decide</a:t>
            </a:r>
            <a:endParaRPr sz="1200" b="1">
              <a:solidFill>
                <a:srgbClr val="999999"/>
              </a:solidFill>
              <a:latin typeface="Montserrat"/>
              <a:ea typeface="Montserrat"/>
              <a:cs typeface="Montserrat"/>
              <a:sym typeface="Montserrat"/>
            </a:endParaRPr>
          </a:p>
        </p:txBody>
      </p:sp>
      <p:sp>
        <p:nvSpPr>
          <p:cNvPr id="761" name="Google Shape;761;p135"/>
          <p:cNvSpPr txBox="1"/>
          <p:nvPr/>
        </p:nvSpPr>
        <p:spPr>
          <a:xfrm>
            <a:off x="2897050" y="3744525"/>
            <a:ext cx="1939500" cy="29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999999"/>
                </a:solidFill>
                <a:latin typeface="Montserrat"/>
                <a:ea typeface="Montserrat"/>
                <a:cs typeface="Montserrat"/>
                <a:sym typeface="Montserrat"/>
              </a:rPr>
              <a:t>Old paper times</a:t>
            </a:r>
            <a:endParaRPr sz="1200" b="1">
              <a:solidFill>
                <a:srgbClr val="999999"/>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33"/>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Benefits</a:t>
            </a:r>
            <a:endParaRPr/>
          </a:p>
        </p:txBody>
      </p:sp>
      <p:pic>
        <p:nvPicPr>
          <p:cNvPr id="727" name="Google Shape;727;p133"/>
          <p:cNvPicPr preferRelativeResize="0"/>
          <p:nvPr/>
        </p:nvPicPr>
        <p:blipFill rotWithShape="1">
          <a:blip r:embed="rId3">
            <a:alphaModFix/>
          </a:blip>
          <a:srcRect t="23474" b="27385"/>
          <a:stretch/>
        </p:blipFill>
        <p:spPr>
          <a:xfrm>
            <a:off x="0" y="993300"/>
            <a:ext cx="9144000" cy="33174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493"/>
        <p:cNvGrpSpPr/>
        <p:nvPr/>
      </p:nvGrpSpPr>
      <p:grpSpPr>
        <a:xfrm>
          <a:off x="0" y="0"/>
          <a:ext cx="0" cy="0"/>
          <a:chOff x="0" y="0"/>
          <a:chExt cx="0" cy="0"/>
        </a:xfrm>
      </p:grpSpPr>
      <p:sp>
        <p:nvSpPr>
          <p:cNvPr id="494" name="Google Shape;494;p109"/>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err="1"/>
              <a:t>MyData</a:t>
            </a:r>
            <a:r>
              <a:rPr lang="en-GB" dirty="0"/>
              <a:t> Declaration</a:t>
            </a:r>
            <a:endParaRPr dirty="0"/>
          </a:p>
        </p:txBody>
      </p:sp>
    </p:spTree>
    <p:extLst>
      <p:ext uri="{BB962C8B-B14F-4D97-AF65-F5344CB8AC3E}">
        <p14:creationId xmlns:p14="http://schemas.microsoft.com/office/powerpoint/2010/main" val="336122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48"/>
          <p:cNvSpPr txBox="1"/>
          <p:nvPr/>
        </p:nvSpPr>
        <p:spPr>
          <a:xfrm>
            <a:off x="2485775" y="216300"/>
            <a:ext cx="5138700" cy="77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a:solidFill>
                  <a:schemeClr val="dk1"/>
                </a:solidFill>
                <a:highlight>
                  <a:srgbClr val="EBF8FD"/>
                </a:highlight>
                <a:latin typeface="Roboto Slab"/>
                <a:ea typeface="Roboto Slab"/>
                <a:cs typeface="Roboto Slab"/>
                <a:sym typeface="Roboto Slab"/>
              </a:rPr>
              <a:t>MYDATA SHIFTS:</a:t>
            </a:r>
            <a:endParaRPr sz="2600" b="1">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a:solidFill>
                  <a:srgbClr val="666666"/>
                </a:solidFill>
                <a:highlight>
                  <a:srgbClr val="EBF8FD"/>
                </a:highlight>
                <a:latin typeface="Roboto Slab"/>
                <a:ea typeface="Roboto Slab"/>
                <a:cs typeface="Roboto Slab"/>
                <a:sym typeface="Roboto Slab"/>
              </a:rPr>
              <a:t>WHAT NEEDS TO CHANGE</a:t>
            </a:r>
            <a:endParaRPr sz="2600" b="1">
              <a:solidFill>
                <a:srgbClr val="666666"/>
              </a:solidFill>
              <a:highlight>
                <a:srgbClr val="EBF8FD"/>
              </a:highlight>
              <a:latin typeface="Roboto Slab"/>
              <a:ea typeface="Roboto Slab"/>
              <a:cs typeface="Roboto Slab"/>
              <a:sym typeface="Roboto Slab"/>
            </a:endParaRPr>
          </a:p>
        </p:txBody>
      </p:sp>
      <p:sp>
        <p:nvSpPr>
          <p:cNvPr id="898" name="Google Shape;898;p148"/>
          <p:cNvSpPr/>
          <p:nvPr/>
        </p:nvSpPr>
        <p:spPr>
          <a:xfrm>
            <a:off x="1519525" y="252600"/>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1</a:t>
            </a:r>
            <a:endParaRPr sz="4800" b="1">
              <a:solidFill>
                <a:srgbClr val="FFFFFF"/>
              </a:solidFill>
              <a:latin typeface="Roboto Slab"/>
              <a:ea typeface="Roboto Slab"/>
              <a:cs typeface="Roboto Slab"/>
              <a:sym typeface="Roboto Slab"/>
            </a:endParaRPr>
          </a:p>
        </p:txBody>
      </p:sp>
      <p:sp>
        <p:nvSpPr>
          <p:cNvPr id="899" name="Google Shape;899;p148"/>
          <p:cNvSpPr txBox="1"/>
          <p:nvPr/>
        </p:nvSpPr>
        <p:spPr>
          <a:xfrm>
            <a:off x="2485775" y="1224276"/>
            <a:ext cx="5138700" cy="77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a:solidFill>
                  <a:schemeClr val="dk1"/>
                </a:solidFill>
                <a:highlight>
                  <a:srgbClr val="EBF8FD"/>
                </a:highlight>
                <a:latin typeface="Roboto Slab"/>
                <a:ea typeface="Roboto Slab"/>
                <a:cs typeface="Roboto Slab"/>
                <a:sym typeface="Roboto Slab"/>
              </a:rPr>
              <a:t>MYDATA ROLES:</a:t>
            </a:r>
            <a:endParaRPr sz="2600" b="1">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a:solidFill>
                  <a:srgbClr val="666666"/>
                </a:solidFill>
                <a:highlight>
                  <a:srgbClr val="EBF8FD"/>
                </a:highlight>
                <a:latin typeface="Roboto Slab"/>
                <a:ea typeface="Roboto Slab"/>
                <a:cs typeface="Roboto Slab"/>
                <a:sym typeface="Roboto Slab"/>
              </a:rPr>
              <a:t>WHO DOES WHAT</a:t>
            </a:r>
            <a:endParaRPr sz="2600" b="1">
              <a:solidFill>
                <a:srgbClr val="666666"/>
              </a:solidFill>
              <a:highlight>
                <a:srgbClr val="EBF8FD"/>
              </a:highlight>
              <a:latin typeface="Roboto Slab"/>
              <a:ea typeface="Roboto Slab"/>
              <a:cs typeface="Roboto Slab"/>
              <a:sym typeface="Roboto Slab"/>
            </a:endParaRPr>
          </a:p>
        </p:txBody>
      </p:sp>
      <p:sp>
        <p:nvSpPr>
          <p:cNvPr id="900" name="Google Shape;900;p148"/>
          <p:cNvSpPr/>
          <p:nvPr/>
        </p:nvSpPr>
        <p:spPr>
          <a:xfrm>
            <a:off x="1519525" y="1260582"/>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2</a:t>
            </a:r>
            <a:endParaRPr sz="4800" b="1">
              <a:solidFill>
                <a:srgbClr val="FFFFFF"/>
              </a:solidFill>
              <a:latin typeface="Roboto Slab"/>
              <a:ea typeface="Roboto Slab"/>
              <a:cs typeface="Roboto Slab"/>
              <a:sym typeface="Roboto Slab"/>
            </a:endParaRPr>
          </a:p>
        </p:txBody>
      </p:sp>
      <p:sp>
        <p:nvSpPr>
          <p:cNvPr id="901" name="Google Shape;901;p148"/>
          <p:cNvSpPr txBox="1"/>
          <p:nvPr/>
        </p:nvSpPr>
        <p:spPr>
          <a:xfrm>
            <a:off x="2485775" y="2232252"/>
            <a:ext cx="5138700" cy="77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a:solidFill>
                  <a:schemeClr val="dk1"/>
                </a:solidFill>
                <a:highlight>
                  <a:srgbClr val="EBF8FD"/>
                </a:highlight>
                <a:latin typeface="Roboto Slab"/>
                <a:ea typeface="Roboto Slab"/>
                <a:cs typeface="Roboto Slab"/>
                <a:sym typeface="Roboto Slab"/>
              </a:rPr>
              <a:t>MYDATA PRINCIPLES:</a:t>
            </a:r>
            <a:endParaRPr sz="2600" b="1">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a:solidFill>
                  <a:srgbClr val="666666"/>
                </a:solidFill>
                <a:highlight>
                  <a:srgbClr val="EBF8FD"/>
                </a:highlight>
                <a:latin typeface="Roboto Slab"/>
                <a:ea typeface="Roboto Slab"/>
                <a:cs typeface="Roboto Slab"/>
                <a:sym typeface="Roboto Slab"/>
              </a:rPr>
              <a:t>WHAT WE WANT TO ACHIEVE</a:t>
            </a:r>
            <a:endParaRPr sz="2600" b="1">
              <a:solidFill>
                <a:srgbClr val="666666"/>
              </a:solidFill>
              <a:highlight>
                <a:srgbClr val="EBF8FD"/>
              </a:highlight>
              <a:latin typeface="Roboto Slab"/>
              <a:ea typeface="Roboto Slab"/>
              <a:cs typeface="Roboto Slab"/>
              <a:sym typeface="Roboto Slab"/>
            </a:endParaRPr>
          </a:p>
        </p:txBody>
      </p:sp>
      <p:sp>
        <p:nvSpPr>
          <p:cNvPr id="902" name="Google Shape;902;p148"/>
          <p:cNvSpPr/>
          <p:nvPr/>
        </p:nvSpPr>
        <p:spPr>
          <a:xfrm>
            <a:off x="1519525" y="2268540"/>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3</a:t>
            </a:r>
            <a:endParaRPr sz="4800" b="1">
              <a:solidFill>
                <a:srgbClr val="FFFFFF"/>
              </a:solidFill>
              <a:latin typeface="Roboto Slab"/>
              <a:ea typeface="Roboto Slab"/>
              <a:cs typeface="Roboto Slab"/>
              <a:sym typeface="Roboto Slab"/>
            </a:endParaRPr>
          </a:p>
        </p:txBody>
      </p:sp>
      <p:sp>
        <p:nvSpPr>
          <p:cNvPr id="903" name="Google Shape;903;p148"/>
          <p:cNvSpPr txBox="1"/>
          <p:nvPr/>
        </p:nvSpPr>
        <p:spPr>
          <a:xfrm>
            <a:off x="2485775" y="3240227"/>
            <a:ext cx="5138700" cy="77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dirty="0">
                <a:solidFill>
                  <a:schemeClr val="dk1"/>
                </a:solidFill>
                <a:highlight>
                  <a:srgbClr val="EBF8FD"/>
                </a:highlight>
                <a:latin typeface="Roboto Slab"/>
                <a:ea typeface="Roboto Slab"/>
                <a:cs typeface="Roboto Slab"/>
                <a:sym typeface="Roboto Slab"/>
              </a:rPr>
              <a:t>ACTION:</a:t>
            </a:r>
            <a:endParaRPr sz="2600" b="1" dirty="0">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dirty="0">
                <a:solidFill>
                  <a:srgbClr val="666666"/>
                </a:solidFill>
                <a:highlight>
                  <a:srgbClr val="EBF8FD"/>
                </a:highlight>
                <a:latin typeface="Roboto Slab"/>
                <a:ea typeface="Roboto Slab"/>
                <a:cs typeface="Roboto Slab"/>
                <a:sym typeface="Roboto Slab"/>
              </a:rPr>
              <a:t>WHAT SHOULD HAPPEN NOW</a:t>
            </a:r>
            <a:endParaRPr sz="2600" b="1" dirty="0">
              <a:solidFill>
                <a:srgbClr val="666666"/>
              </a:solidFill>
              <a:highlight>
                <a:srgbClr val="EBF8FD"/>
              </a:highlight>
              <a:latin typeface="Roboto Slab"/>
              <a:ea typeface="Roboto Slab"/>
              <a:cs typeface="Roboto Slab"/>
              <a:sym typeface="Roboto Slab"/>
            </a:endParaRPr>
          </a:p>
        </p:txBody>
      </p:sp>
      <p:sp>
        <p:nvSpPr>
          <p:cNvPr id="904" name="Google Shape;904;p148"/>
          <p:cNvSpPr/>
          <p:nvPr/>
        </p:nvSpPr>
        <p:spPr>
          <a:xfrm>
            <a:off x="1519525" y="3276522"/>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4</a:t>
            </a:r>
            <a:endParaRPr sz="4800" b="1">
              <a:solidFill>
                <a:srgbClr val="FFFFFF"/>
              </a:solidFill>
              <a:latin typeface="Roboto Slab"/>
              <a:ea typeface="Roboto Slab"/>
              <a:cs typeface="Roboto Slab"/>
              <a:sym typeface="Roboto Slab"/>
            </a:endParaRPr>
          </a:p>
        </p:txBody>
      </p:sp>
      <p:sp>
        <p:nvSpPr>
          <p:cNvPr id="905" name="Google Shape;905;p148"/>
          <p:cNvSpPr/>
          <p:nvPr/>
        </p:nvSpPr>
        <p:spPr>
          <a:xfrm>
            <a:off x="0" y="4404000"/>
            <a:ext cx="9144000" cy="739500"/>
          </a:xfrm>
          <a:prstGeom prst="rect">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chemeClr val="hlink"/>
                </a:solidFill>
                <a:uFill>
                  <a:noFill/>
                </a:uFill>
                <a:latin typeface="Roboto Slab"/>
                <a:ea typeface="Roboto Slab"/>
                <a:cs typeface="Roboto Slab"/>
                <a:sym typeface="Roboto Slab"/>
                <a:hlinkClick r:id="rId3"/>
              </a:rPr>
              <a:t>https://</a:t>
            </a:r>
            <a:r>
              <a:rPr lang="en-GB" sz="3600" b="1">
                <a:solidFill>
                  <a:srgbClr val="FFFFFF"/>
                </a:solidFill>
                <a:uFill>
                  <a:noFill/>
                </a:uFill>
                <a:latin typeface="Roboto Slab"/>
                <a:ea typeface="Roboto Slab"/>
                <a:cs typeface="Roboto Slab"/>
                <a:sym typeface="Roboto Slab"/>
                <a:hlinkClick r:id="rId3"/>
              </a:rPr>
              <a:t>mydata.org/declaration</a:t>
            </a:r>
            <a:endParaRPr sz="3600" b="1">
              <a:solidFill>
                <a:srgbClr val="FFFFFF"/>
              </a:solidFill>
              <a:latin typeface="Roboto Slab"/>
              <a:ea typeface="Roboto Slab"/>
              <a:cs typeface="Roboto Slab"/>
              <a:sym typeface="Roboto Slab"/>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49"/>
          <p:cNvSpPr txBox="1"/>
          <p:nvPr/>
        </p:nvSpPr>
        <p:spPr>
          <a:xfrm>
            <a:off x="2485775" y="216300"/>
            <a:ext cx="5138700" cy="77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a:solidFill>
                  <a:schemeClr val="dk1"/>
                </a:solidFill>
                <a:highlight>
                  <a:srgbClr val="EBF8FD"/>
                </a:highlight>
                <a:latin typeface="Roboto Slab"/>
                <a:ea typeface="Roboto Slab"/>
                <a:cs typeface="Roboto Slab"/>
                <a:sym typeface="Roboto Slab"/>
              </a:rPr>
              <a:t>MYDATA SHIFTS:</a:t>
            </a:r>
            <a:endParaRPr sz="2600" b="1">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a:solidFill>
                  <a:srgbClr val="666666"/>
                </a:solidFill>
                <a:highlight>
                  <a:srgbClr val="EBF8FD"/>
                </a:highlight>
                <a:latin typeface="Roboto Slab"/>
                <a:ea typeface="Roboto Slab"/>
                <a:cs typeface="Roboto Slab"/>
                <a:sym typeface="Roboto Slab"/>
              </a:rPr>
              <a:t>WHAT NEEDS TO CHANGE</a:t>
            </a:r>
            <a:endParaRPr sz="2600" b="1">
              <a:solidFill>
                <a:srgbClr val="666666"/>
              </a:solidFill>
              <a:highlight>
                <a:srgbClr val="EBF8FD"/>
              </a:highlight>
              <a:latin typeface="Roboto Slab"/>
              <a:ea typeface="Roboto Slab"/>
              <a:cs typeface="Roboto Slab"/>
              <a:sym typeface="Roboto Slab"/>
            </a:endParaRPr>
          </a:p>
        </p:txBody>
      </p:sp>
      <p:sp>
        <p:nvSpPr>
          <p:cNvPr id="911" name="Google Shape;911;p149"/>
          <p:cNvSpPr/>
          <p:nvPr/>
        </p:nvSpPr>
        <p:spPr>
          <a:xfrm>
            <a:off x="1519525" y="252600"/>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1</a:t>
            </a:r>
            <a:endParaRPr sz="4800" b="1">
              <a:solidFill>
                <a:srgbClr val="FFFFFF"/>
              </a:solidFill>
              <a:latin typeface="Roboto Slab"/>
              <a:ea typeface="Roboto Slab"/>
              <a:cs typeface="Roboto Slab"/>
              <a:sym typeface="Roboto Slab"/>
            </a:endParaRPr>
          </a:p>
        </p:txBody>
      </p:sp>
      <p:sp>
        <p:nvSpPr>
          <p:cNvPr id="912" name="Google Shape;912;p149"/>
          <p:cNvSpPr/>
          <p:nvPr/>
        </p:nvSpPr>
        <p:spPr>
          <a:xfrm>
            <a:off x="0" y="4404000"/>
            <a:ext cx="9144000" cy="739500"/>
          </a:xfrm>
          <a:prstGeom prst="rect">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chemeClr val="hlink"/>
                </a:solidFill>
                <a:uFill>
                  <a:noFill/>
                </a:uFill>
                <a:latin typeface="Roboto Slab"/>
                <a:ea typeface="Roboto Slab"/>
                <a:cs typeface="Roboto Slab"/>
                <a:sym typeface="Roboto Slab"/>
                <a:hlinkClick r:id="rId3"/>
              </a:rPr>
              <a:t>https://</a:t>
            </a:r>
            <a:r>
              <a:rPr lang="en-GB" sz="3600" b="1">
                <a:solidFill>
                  <a:srgbClr val="FFFFFF"/>
                </a:solidFill>
                <a:uFill>
                  <a:noFill/>
                </a:uFill>
                <a:latin typeface="Roboto Slab"/>
                <a:ea typeface="Roboto Slab"/>
                <a:cs typeface="Roboto Slab"/>
                <a:sym typeface="Roboto Slab"/>
                <a:hlinkClick r:id="rId3"/>
              </a:rPr>
              <a:t>mydata.org/declaration</a:t>
            </a:r>
            <a:endParaRPr sz="3600" b="1">
              <a:solidFill>
                <a:srgbClr val="FFFFFF"/>
              </a:solidFill>
              <a:latin typeface="Roboto Slab"/>
              <a:ea typeface="Roboto Slab"/>
              <a:cs typeface="Roboto Slab"/>
              <a:sym typeface="Roboto Slab"/>
            </a:endParaRPr>
          </a:p>
        </p:txBody>
      </p:sp>
      <p:sp>
        <p:nvSpPr>
          <p:cNvPr id="913" name="Google Shape;913;p149"/>
          <p:cNvSpPr txBox="1"/>
          <p:nvPr/>
        </p:nvSpPr>
        <p:spPr>
          <a:xfrm>
            <a:off x="228500" y="187587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solidFill>
                  <a:schemeClr val="dk1"/>
                </a:solidFill>
                <a:latin typeface="Roboto Slab"/>
                <a:ea typeface="Roboto Slab"/>
                <a:cs typeface="Roboto Slab"/>
                <a:sym typeface="Roboto Slab"/>
              </a:rPr>
              <a:t>1.1. FROM FORMAL TO ACTIONABLE RIGHTS</a:t>
            </a:r>
            <a:endParaRPr sz="1800" b="1">
              <a:solidFill>
                <a:schemeClr val="dk1"/>
              </a:solidFill>
              <a:latin typeface="Roboto Slab"/>
              <a:ea typeface="Roboto Slab"/>
              <a:cs typeface="Roboto Slab"/>
              <a:sym typeface="Roboto Slab"/>
            </a:endParaRPr>
          </a:p>
        </p:txBody>
      </p:sp>
      <p:sp>
        <p:nvSpPr>
          <p:cNvPr id="914" name="Google Shape;914;p149"/>
          <p:cNvSpPr txBox="1"/>
          <p:nvPr/>
        </p:nvSpPr>
        <p:spPr>
          <a:xfrm>
            <a:off x="3217650" y="1887305"/>
            <a:ext cx="2782556"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latin typeface="Roboto Slab"/>
                <a:ea typeface="Roboto Slab"/>
                <a:cs typeface="Roboto Slab"/>
                <a:sym typeface="Roboto Slab"/>
              </a:rPr>
              <a:t>1.2. FROM DATA PROTECTION TO DATA EMPOWERMENT</a:t>
            </a:r>
            <a:endParaRPr sz="1800" b="1">
              <a:latin typeface="Roboto Slab"/>
              <a:ea typeface="Roboto Slab"/>
              <a:cs typeface="Roboto Slab"/>
              <a:sym typeface="Roboto Slab"/>
            </a:endParaRPr>
          </a:p>
        </p:txBody>
      </p:sp>
      <p:sp>
        <p:nvSpPr>
          <p:cNvPr id="915" name="Google Shape;915;p149"/>
          <p:cNvSpPr txBox="1"/>
          <p:nvPr/>
        </p:nvSpPr>
        <p:spPr>
          <a:xfrm>
            <a:off x="6206502" y="187587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latin typeface="Roboto Slab"/>
                <a:ea typeface="Roboto Slab"/>
                <a:cs typeface="Roboto Slab"/>
                <a:sym typeface="Roboto Slab"/>
              </a:rPr>
              <a:t>1.3. FROM CLOSED TO OPEN ECOSYSTEMS</a:t>
            </a:r>
            <a:endParaRPr sz="1800" b="1">
              <a:latin typeface="Roboto Slab"/>
              <a:ea typeface="Roboto Slab"/>
              <a:cs typeface="Roboto Slab"/>
              <a:sym typeface="Roboto Slab"/>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52"/>
          <p:cNvSpPr txBox="1"/>
          <p:nvPr/>
        </p:nvSpPr>
        <p:spPr>
          <a:xfrm>
            <a:off x="2485775" y="216300"/>
            <a:ext cx="5138700" cy="778200"/>
          </a:xfrm>
          <a:prstGeom prst="rect">
            <a:avLst/>
          </a:prstGeom>
          <a:solidFill>
            <a:srgbClr val="EBF8FD"/>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600" b="1">
                <a:solidFill>
                  <a:schemeClr val="dk1"/>
                </a:solidFill>
                <a:highlight>
                  <a:srgbClr val="EBF8FD"/>
                </a:highlight>
                <a:latin typeface="Roboto Slab"/>
                <a:ea typeface="Roboto Slab"/>
                <a:cs typeface="Roboto Slab"/>
                <a:sym typeface="Roboto Slab"/>
              </a:rPr>
              <a:t>MYDATA PRINCIPLES:</a:t>
            </a:r>
            <a:endParaRPr sz="2600" b="1">
              <a:solidFill>
                <a:schemeClr val="dk1"/>
              </a:solidFill>
              <a:highlight>
                <a:srgbClr val="EBF8FD"/>
              </a:highlight>
              <a:latin typeface="Roboto Slab"/>
              <a:ea typeface="Roboto Slab"/>
              <a:cs typeface="Roboto Slab"/>
              <a:sym typeface="Roboto Slab"/>
            </a:endParaRPr>
          </a:p>
          <a:p>
            <a:pPr marL="0" lvl="0" indent="0" algn="l" rtl="0">
              <a:lnSpc>
                <a:spcPct val="100000"/>
              </a:lnSpc>
              <a:spcBef>
                <a:spcPts val="0"/>
              </a:spcBef>
              <a:spcAft>
                <a:spcPts val="0"/>
              </a:spcAft>
              <a:buNone/>
            </a:pPr>
            <a:r>
              <a:rPr lang="en-GB" sz="2600" b="1">
                <a:solidFill>
                  <a:srgbClr val="666666"/>
                </a:solidFill>
                <a:highlight>
                  <a:srgbClr val="EBF8FD"/>
                </a:highlight>
                <a:latin typeface="Roboto Slab"/>
                <a:ea typeface="Roboto Slab"/>
                <a:cs typeface="Roboto Slab"/>
                <a:sym typeface="Roboto Slab"/>
              </a:rPr>
              <a:t>WHAT WE WANT TO ACHIEVE</a:t>
            </a:r>
            <a:endParaRPr sz="2600" b="1">
              <a:solidFill>
                <a:srgbClr val="666666"/>
              </a:solidFill>
              <a:highlight>
                <a:srgbClr val="EBF8FD"/>
              </a:highlight>
              <a:latin typeface="Roboto Slab"/>
              <a:ea typeface="Roboto Slab"/>
              <a:cs typeface="Roboto Slab"/>
              <a:sym typeface="Roboto Slab"/>
            </a:endParaRPr>
          </a:p>
        </p:txBody>
      </p:sp>
      <p:sp>
        <p:nvSpPr>
          <p:cNvPr id="941" name="Google Shape;941;p152"/>
          <p:cNvSpPr/>
          <p:nvPr/>
        </p:nvSpPr>
        <p:spPr>
          <a:xfrm>
            <a:off x="1519525" y="252600"/>
            <a:ext cx="689400" cy="705600"/>
          </a:xfrm>
          <a:prstGeom prst="ellipse">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Roboto Slab"/>
                <a:ea typeface="Roboto Slab"/>
                <a:cs typeface="Roboto Slab"/>
                <a:sym typeface="Roboto Slab"/>
              </a:rPr>
              <a:t>3</a:t>
            </a:r>
            <a:endParaRPr sz="4800" b="1">
              <a:solidFill>
                <a:srgbClr val="FFFFFF"/>
              </a:solidFill>
              <a:latin typeface="Roboto Slab"/>
              <a:ea typeface="Roboto Slab"/>
              <a:cs typeface="Roboto Slab"/>
              <a:sym typeface="Roboto Slab"/>
            </a:endParaRPr>
          </a:p>
        </p:txBody>
      </p:sp>
      <p:sp>
        <p:nvSpPr>
          <p:cNvPr id="942" name="Google Shape;942;p152"/>
          <p:cNvSpPr/>
          <p:nvPr/>
        </p:nvSpPr>
        <p:spPr>
          <a:xfrm>
            <a:off x="0" y="4404000"/>
            <a:ext cx="9144000" cy="739500"/>
          </a:xfrm>
          <a:prstGeom prst="rect">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chemeClr val="hlink"/>
                </a:solidFill>
                <a:uFill>
                  <a:noFill/>
                </a:uFill>
                <a:latin typeface="Roboto Slab"/>
                <a:ea typeface="Roboto Slab"/>
                <a:cs typeface="Roboto Slab"/>
                <a:sym typeface="Roboto Slab"/>
                <a:hlinkClick r:id="rId3"/>
              </a:rPr>
              <a:t>https://</a:t>
            </a:r>
            <a:r>
              <a:rPr lang="en-GB" sz="3600" b="1">
                <a:solidFill>
                  <a:srgbClr val="FFFFFF"/>
                </a:solidFill>
                <a:uFill>
                  <a:noFill/>
                </a:uFill>
                <a:latin typeface="Roboto Slab"/>
                <a:ea typeface="Roboto Slab"/>
                <a:cs typeface="Roboto Slab"/>
                <a:sym typeface="Roboto Slab"/>
                <a:hlinkClick r:id="rId3"/>
              </a:rPr>
              <a:t>mydata.org/declaration</a:t>
            </a:r>
            <a:endParaRPr sz="3600" b="1">
              <a:solidFill>
                <a:srgbClr val="FFFFFF"/>
              </a:solidFill>
              <a:latin typeface="Roboto Slab"/>
              <a:ea typeface="Roboto Slab"/>
              <a:cs typeface="Roboto Slab"/>
              <a:sym typeface="Roboto Slab"/>
            </a:endParaRPr>
          </a:p>
        </p:txBody>
      </p:sp>
      <p:sp>
        <p:nvSpPr>
          <p:cNvPr id="943" name="Google Shape;943;p152"/>
          <p:cNvSpPr txBox="1"/>
          <p:nvPr/>
        </p:nvSpPr>
        <p:spPr>
          <a:xfrm>
            <a:off x="228500" y="135102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solidFill>
                  <a:schemeClr val="dk1"/>
                </a:solidFill>
                <a:latin typeface="Roboto Slab"/>
                <a:ea typeface="Roboto Slab"/>
                <a:cs typeface="Roboto Slab"/>
                <a:sym typeface="Roboto Slab"/>
              </a:rPr>
              <a:t>3.1 HUMAN-CENTRIC CONTROL OF PERSONAL DATA</a:t>
            </a:r>
            <a:endParaRPr sz="1800" b="1">
              <a:solidFill>
                <a:schemeClr val="dk1"/>
              </a:solidFill>
              <a:latin typeface="Roboto Slab"/>
              <a:ea typeface="Roboto Slab"/>
              <a:cs typeface="Roboto Slab"/>
              <a:sym typeface="Roboto Slab"/>
            </a:endParaRPr>
          </a:p>
        </p:txBody>
      </p:sp>
      <p:sp>
        <p:nvSpPr>
          <p:cNvPr id="944" name="Google Shape;944;p152"/>
          <p:cNvSpPr txBox="1"/>
          <p:nvPr/>
        </p:nvSpPr>
        <p:spPr>
          <a:xfrm>
            <a:off x="3217509" y="135102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latin typeface="Roboto Slab"/>
                <a:ea typeface="Roboto Slab"/>
                <a:cs typeface="Roboto Slab"/>
                <a:sym typeface="Roboto Slab"/>
              </a:rPr>
              <a:t>3.2 INDIVIDUAL AS THE POINT OF INTEGRATION</a:t>
            </a:r>
            <a:endParaRPr sz="1800" b="1">
              <a:latin typeface="Roboto Slab"/>
              <a:ea typeface="Roboto Slab"/>
              <a:cs typeface="Roboto Slab"/>
              <a:sym typeface="Roboto Slab"/>
            </a:endParaRPr>
          </a:p>
        </p:txBody>
      </p:sp>
      <p:sp>
        <p:nvSpPr>
          <p:cNvPr id="945" name="Google Shape;945;p152"/>
          <p:cNvSpPr txBox="1"/>
          <p:nvPr/>
        </p:nvSpPr>
        <p:spPr>
          <a:xfrm>
            <a:off x="6206502" y="135102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latin typeface="Roboto Slab"/>
                <a:ea typeface="Roboto Slab"/>
                <a:cs typeface="Roboto Slab"/>
                <a:sym typeface="Roboto Slab"/>
              </a:rPr>
              <a:t>3.3 INDIVIDUAL EMPOWERMENT</a:t>
            </a:r>
            <a:endParaRPr sz="1800" b="1">
              <a:latin typeface="Roboto Slab"/>
              <a:ea typeface="Roboto Slab"/>
              <a:cs typeface="Roboto Slab"/>
              <a:sym typeface="Roboto Slab"/>
            </a:endParaRPr>
          </a:p>
        </p:txBody>
      </p:sp>
      <p:sp>
        <p:nvSpPr>
          <p:cNvPr id="946" name="Google Shape;946;p152"/>
          <p:cNvSpPr txBox="1"/>
          <p:nvPr/>
        </p:nvSpPr>
        <p:spPr>
          <a:xfrm>
            <a:off x="228800" y="2877526"/>
            <a:ext cx="2708700" cy="13488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solidFill>
                  <a:schemeClr val="dk1"/>
                </a:solidFill>
                <a:latin typeface="Roboto Slab"/>
                <a:ea typeface="Roboto Slab"/>
                <a:cs typeface="Roboto Slab"/>
                <a:sym typeface="Roboto Slab"/>
              </a:rPr>
              <a:t>3.4 PORTABILITY: ACCESS AND RE-USE</a:t>
            </a:r>
            <a:endParaRPr sz="1800" b="1">
              <a:solidFill>
                <a:schemeClr val="dk1"/>
              </a:solidFill>
              <a:latin typeface="Roboto Slab"/>
              <a:ea typeface="Roboto Slab"/>
              <a:cs typeface="Roboto Slab"/>
              <a:sym typeface="Roboto Slab"/>
            </a:endParaRPr>
          </a:p>
        </p:txBody>
      </p:sp>
      <p:sp>
        <p:nvSpPr>
          <p:cNvPr id="947" name="Google Shape;947;p152"/>
          <p:cNvSpPr txBox="1"/>
          <p:nvPr/>
        </p:nvSpPr>
        <p:spPr>
          <a:xfrm>
            <a:off x="3217650" y="291517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solidFill>
                  <a:schemeClr val="dk1"/>
                </a:solidFill>
                <a:latin typeface="Roboto Slab"/>
                <a:ea typeface="Roboto Slab"/>
                <a:cs typeface="Roboto Slab"/>
                <a:sym typeface="Roboto Slab"/>
              </a:rPr>
              <a:t>3.5 TRANSPARENCY AND ACCOUNTABILITY</a:t>
            </a:r>
            <a:endParaRPr sz="1800" b="1">
              <a:solidFill>
                <a:schemeClr val="dk1"/>
              </a:solidFill>
              <a:latin typeface="Roboto Slab"/>
              <a:ea typeface="Roboto Slab"/>
              <a:cs typeface="Roboto Slab"/>
              <a:sym typeface="Roboto Slab"/>
            </a:endParaRPr>
          </a:p>
        </p:txBody>
      </p:sp>
      <p:sp>
        <p:nvSpPr>
          <p:cNvPr id="948" name="Google Shape;948;p152"/>
          <p:cNvSpPr txBox="1"/>
          <p:nvPr/>
        </p:nvSpPr>
        <p:spPr>
          <a:xfrm>
            <a:off x="6206500" y="2915175"/>
            <a:ext cx="2708700" cy="1311000"/>
          </a:xfrm>
          <a:prstGeom prst="rect">
            <a:avLst/>
          </a:prstGeom>
          <a:noFill/>
          <a:ln w="76200" cap="flat" cmpd="sng">
            <a:solidFill>
              <a:srgbClr val="73D1F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30000"/>
              </a:lnSpc>
              <a:spcBef>
                <a:spcPts val="0"/>
              </a:spcBef>
              <a:spcAft>
                <a:spcPts val="1400"/>
              </a:spcAft>
              <a:buNone/>
            </a:pPr>
            <a:r>
              <a:rPr lang="en-GB" sz="1800" b="1">
                <a:solidFill>
                  <a:schemeClr val="dk1"/>
                </a:solidFill>
                <a:latin typeface="Roboto Slab"/>
                <a:ea typeface="Roboto Slab"/>
                <a:cs typeface="Roboto Slab"/>
                <a:sym typeface="Roboto Slab"/>
              </a:rPr>
              <a:t>3.6 INTEROPERABILITY</a:t>
            </a:r>
            <a:endParaRPr sz="1800" b="1">
              <a:solidFill>
                <a:schemeClr val="dk1"/>
              </a:solidFill>
              <a:latin typeface="Roboto Slab"/>
              <a:ea typeface="Roboto Slab"/>
              <a:cs typeface="Roboto Slab"/>
              <a:sym typeface="Roboto Slab"/>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493"/>
        <p:cNvGrpSpPr/>
        <p:nvPr/>
      </p:nvGrpSpPr>
      <p:grpSpPr>
        <a:xfrm>
          <a:off x="0" y="0"/>
          <a:ext cx="0" cy="0"/>
          <a:chOff x="0" y="0"/>
          <a:chExt cx="0" cy="0"/>
        </a:xfrm>
      </p:grpSpPr>
      <p:sp>
        <p:nvSpPr>
          <p:cNvPr id="494" name="Google Shape;494;p109"/>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err="1"/>
              <a:t>MyData</a:t>
            </a:r>
            <a:r>
              <a:rPr lang="en-GB" dirty="0"/>
              <a:t> Action</a:t>
            </a:r>
            <a:endParaRPr dirty="0"/>
          </a:p>
        </p:txBody>
      </p:sp>
    </p:spTree>
    <p:extLst>
      <p:ext uri="{BB962C8B-B14F-4D97-AF65-F5344CB8AC3E}">
        <p14:creationId xmlns:p14="http://schemas.microsoft.com/office/powerpoint/2010/main" val="124955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EB0AF-90CB-2C43-B8A3-8190C011ED45}"/>
              </a:ext>
            </a:extLst>
          </p:cNvPr>
          <p:cNvPicPr>
            <a:picLocks noChangeAspect="1"/>
          </p:cNvPicPr>
          <p:nvPr/>
        </p:nvPicPr>
        <p:blipFill>
          <a:blip r:embed="rId3"/>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4058D111-EA6A-B041-BF12-650B0F6236F8}"/>
              </a:ext>
            </a:extLst>
          </p:cNvPr>
          <p:cNvPicPr>
            <a:picLocks noChangeAspect="1"/>
          </p:cNvPicPr>
          <p:nvPr/>
        </p:nvPicPr>
        <p:blipFill>
          <a:blip r:embed="rId4"/>
          <a:stretch>
            <a:fillRect/>
          </a:stretch>
        </p:blipFill>
        <p:spPr>
          <a:xfrm>
            <a:off x="3045328" y="2698659"/>
            <a:ext cx="2231435" cy="2208711"/>
          </a:xfrm>
          <a:prstGeom prst="rect">
            <a:avLst/>
          </a:prstGeom>
        </p:spPr>
      </p:pic>
      <p:pic>
        <p:nvPicPr>
          <p:cNvPr id="6" name="Picture 5">
            <a:extLst>
              <a:ext uri="{FF2B5EF4-FFF2-40B4-BE49-F238E27FC236}">
                <a16:creationId xmlns:a16="http://schemas.microsoft.com/office/drawing/2014/main" id="{F5A8B91B-E4FC-8D45-BADF-0FB7A83DC778}"/>
              </a:ext>
            </a:extLst>
          </p:cNvPr>
          <p:cNvPicPr>
            <a:picLocks noChangeAspect="1"/>
          </p:cNvPicPr>
          <p:nvPr/>
        </p:nvPicPr>
        <p:blipFill>
          <a:blip r:embed="rId5"/>
          <a:stretch>
            <a:fillRect/>
          </a:stretch>
        </p:blipFill>
        <p:spPr>
          <a:xfrm>
            <a:off x="756382" y="133350"/>
            <a:ext cx="2698481" cy="2565309"/>
          </a:xfrm>
          <a:prstGeom prst="rect">
            <a:avLst/>
          </a:prstGeom>
        </p:spPr>
      </p:pic>
      <p:pic>
        <p:nvPicPr>
          <p:cNvPr id="8" name="Picture 7">
            <a:extLst>
              <a:ext uri="{FF2B5EF4-FFF2-40B4-BE49-F238E27FC236}">
                <a16:creationId xmlns:a16="http://schemas.microsoft.com/office/drawing/2014/main" id="{7FA2046D-1851-634C-85FB-F3F7ED7D1413}"/>
              </a:ext>
            </a:extLst>
          </p:cNvPr>
          <p:cNvPicPr>
            <a:picLocks noChangeAspect="1"/>
          </p:cNvPicPr>
          <p:nvPr/>
        </p:nvPicPr>
        <p:blipFill>
          <a:blip r:embed="rId6"/>
          <a:stretch>
            <a:fillRect/>
          </a:stretch>
        </p:blipFill>
        <p:spPr>
          <a:xfrm>
            <a:off x="5276763" y="133350"/>
            <a:ext cx="3390900" cy="3340100"/>
          </a:xfrm>
          <a:prstGeom prst="rect">
            <a:avLst/>
          </a:prstGeom>
        </p:spPr>
      </p:pic>
      <p:sp>
        <p:nvSpPr>
          <p:cNvPr id="9" name="TextBox 8">
            <a:extLst>
              <a:ext uri="{FF2B5EF4-FFF2-40B4-BE49-F238E27FC236}">
                <a16:creationId xmlns:a16="http://schemas.microsoft.com/office/drawing/2014/main" id="{472F4C86-E82A-CE40-8206-FE0AFCFA4A4E}"/>
              </a:ext>
            </a:extLst>
          </p:cNvPr>
          <p:cNvSpPr txBox="1"/>
          <p:nvPr/>
        </p:nvSpPr>
        <p:spPr>
          <a:xfrm>
            <a:off x="425301" y="3674216"/>
            <a:ext cx="2411238" cy="307777"/>
          </a:xfrm>
          <a:prstGeom prst="rect">
            <a:avLst/>
          </a:prstGeom>
          <a:noFill/>
        </p:spPr>
        <p:txBody>
          <a:bodyPr wrap="none" rtlCol="0">
            <a:spAutoFit/>
          </a:bodyPr>
          <a:lstStyle/>
          <a:p>
            <a:r>
              <a:rPr lang="en-US" dirty="0"/>
              <a:t>Open Knowledge Workshop</a:t>
            </a:r>
          </a:p>
        </p:txBody>
      </p:sp>
    </p:spTree>
    <p:extLst>
      <p:ext uri="{BB962C8B-B14F-4D97-AF65-F5344CB8AC3E}">
        <p14:creationId xmlns:p14="http://schemas.microsoft.com/office/powerpoint/2010/main" val="252805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155" descr="Screen Shot 2017-05-11 at 11.31.19.png"/>
          <p:cNvPicPr preferRelativeResize="0"/>
          <p:nvPr/>
        </p:nvPicPr>
        <p:blipFill>
          <a:blip r:embed="rId3">
            <a:alphaModFix/>
          </a:blip>
          <a:stretch>
            <a:fillRect/>
          </a:stretch>
        </p:blipFill>
        <p:spPr>
          <a:xfrm>
            <a:off x="7556575" y="1085599"/>
            <a:ext cx="1511701" cy="1347808"/>
          </a:xfrm>
          <a:prstGeom prst="rect">
            <a:avLst/>
          </a:prstGeom>
          <a:noFill/>
          <a:ln>
            <a:noFill/>
          </a:ln>
        </p:spPr>
      </p:pic>
      <p:sp>
        <p:nvSpPr>
          <p:cNvPr id="972" name="Google Shape;972;p155"/>
          <p:cNvSpPr/>
          <p:nvPr/>
        </p:nvSpPr>
        <p:spPr>
          <a:xfrm>
            <a:off x="222000" y="596350"/>
            <a:ext cx="974100" cy="2643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b="1"/>
              <a:t>1. </a:t>
            </a:r>
            <a:r>
              <a:rPr lang="en-GB" b="1" i="0" u="none" strike="noStrike" cap="none">
                <a:solidFill>
                  <a:srgbClr val="000000"/>
                </a:solidFill>
              </a:rPr>
              <a:t>VISION</a:t>
            </a:r>
            <a:endParaRPr b="1"/>
          </a:p>
        </p:txBody>
      </p:sp>
      <p:sp>
        <p:nvSpPr>
          <p:cNvPr id="973" name="Google Shape;973;p155"/>
          <p:cNvSpPr/>
          <p:nvPr/>
        </p:nvSpPr>
        <p:spPr>
          <a:xfrm>
            <a:off x="1399275" y="596350"/>
            <a:ext cx="1366500" cy="2643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b="1"/>
              <a:t>2. </a:t>
            </a:r>
            <a:r>
              <a:rPr lang="en-GB" b="1" i="0" u="none" strike="noStrike" cap="none">
                <a:solidFill>
                  <a:srgbClr val="000000"/>
                </a:solidFill>
              </a:rPr>
              <a:t>PRINCIPLES</a:t>
            </a:r>
            <a:endParaRPr b="1"/>
          </a:p>
        </p:txBody>
      </p:sp>
      <p:sp>
        <p:nvSpPr>
          <p:cNvPr id="974" name="Google Shape;974;p155"/>
          <p:cNvSpPr/>
          <p:nvPr/>
        </p:nvSpPr>
        <p:spPr>
          <a:xfrm>
            <a:off x="2993975" y="539750"/>
            <a:ext cx="13665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b="1"/>
              <a:t>3. </a:t>
            </a:r>
            <a:r>
              <a:rPr lang="en-GB" b="1" i="0" u="none" strike="noStrike" cap="none">
                <a:solidFill>
                  <a:srgbClr val="000000"/>
                </a:solidFill>
              </a:rPr>
              <a:t>OPERATOR</a:t>
            </a:r>
            <a:endParaRPr b="1"/>
          </a:p>
          <a:p>
            <a:pPr marL="0" marR="0" lvl="0" indent="0" algn="ctr" rtl="0">
              <a:lnSpc>
                <a:spcPct val="100000"/>
              </a:lnSpc>
              <a:spcBef>
                <a:spcPts val="0"/>
              </a:spcBef>
              <a:spcAft>
                <a:spcPts val="0"/>
              </a:spcAft>
              <a:buClr>
                <a:srgbClr val="000000"/>
              </a:buClr>
              <a:buFont typeface="Arial"/>
              <a:buNone/>
            </a:pPr>
            <a:r>
              <a:rPr lang="en-GB" b="1" i="0" u="none" strike="noStrike" cap="none">
                <a:solidFill>
                  <a:srgbClr val="000000"/>
                </a:solidFill>
              </a:rPr>
              <a:t>MODEL</a:t>
            </a:r>
            <a:endParaRPr b="1"/>
          </a:p>
        </p:txBody>
      </p:sp>
      <p:sp>
        <p:nvSpPr>
          <p:cNvPr id="975" name="Google Shape;975;p155"/>
          <p:cNvSpPr/>
          <p:nvPr/>
        </p:nvSpPr>
        <p:spPr>
          <a:xfrm>
            <a:off x="4681450" y="539750"/>
            <a:ext cx="13665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b="1"/>
              <a:t>4. </a:t>
            </a:r>
            <a:r>
              <a:rPr lang="en-GB" b="1" i="0" u="none" strike="noStrike" cap="none">
                <a:solidFill>
                  <a:srgbClr val="000000"/>
                </a:solidFill>
              </a:rPr>
              <a:t>TECHNICAL</a:t>
            </a:r>
            <a:endParaRPr b="1"/>
          </a:p>
          <a:p>
            <a:pPr marL="0" marR="0" lvl="0" indent="0" algn="ctr" rtl="0">
              <a:lnSpc>
                <a:spcPct val="100000"/>
              </a:lnSpc>
              <a:spcBef>
                <a:spcPts val="0"/>
              </a:spcBef>
              <a:spcAft>
                <a:spcPts val="0"/>
              </a:spcAft>
              <a:buClr>
                <a:srgbClr val="000000"/>
              </a:buClr>
              <a:buFont typeface="Arial"/>
              <a:buNone/>
            </a:pPr>
            <a:r>
              <a:rPr lang="en-GB" b="1" i="0" u="none" strike="noStrike" cap="none">
                <a:solidFill>
                  <a:srgbClr val="000000"/>
                </a:solidFill>
              </a:rPr>
              <a:t>BUILDING</a:t>
            </a:r>
            <a:endParaRPr b="1"/>
          </a:p>
          <a:p>
            <a:pPr marL="0" marR="0" lvl="0" indent="0" algn="ctr" rtl="0">
              <a:lnSpc>
                <a:spcPct val="100000"/>
              </a:lnSpc>
              <a:spcBef>
                <a:spcPts val="0"/>
              </a:spcBef>
              <a:spcAft>
                <a:spcPts val="0"/>
              </a:spcAft>
              <a:buClr>
                <a:srgbClr val="000000"/>
              </a:buClr>
              <a:buFont typeface="Arial"/>
              <a:buNone/>
            </a:pPr>
            <a:r>
              <a:rPr lang="en-GB" b="1" i="0" u="none" strike="noStrike" cap="none">
                <a:solidFill>
                  <a:srgbClr val="000000"/>
                </a:solidFill>
              </a:rPr>
              <a:t>BLOCKS</a:t>
            </a:r>
            <a:endParaRPr b="1"/>
          </a:p>
        </p:txBody>
      </p:sp>
      <p:sp>
        <p:nvSpPr>
          <p:cNvPr id="976" name="Google Shape;976;p155"/>
          <p:cNvSpPr/>
          <p:nvPr/>
        </p:nvSpPr>
        <p:spPr>
          <a:xfrm>
            <a:off x="6151725" y="539750"/>
            <a:ext cx="12195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b="1"/>
              <a:t>5. </a:t>
            </a:r>
            <a:r>
              <a:rPr lang="en-GB" b="1" i="0" u="none" strike="noStrike" cap="none">
                <a:solidFill>
                  <a:srgbClr val="000000"/>
                </a:solidFill>
              </a:rPr>
              <a:t>BUSINESS</a:t>
            </a:r>
            <a:endParaRPr b="1"/>
          </a:p>
          <a:p>
            <a:pPr marL="0" marR="0" lvl="0" indent="0" algn="ctr" rtl="0">
              <a:lnSpc>
                <a:spcPct val="100000"/>
              </a:lnSpc>
              <a:spcBef>
                <a:spcPts val="0"/>
              </a:spcBef>
              <a:spcAft>
                <a:spcPts val="0"/>
              </a:spcAft>
              <a:buClr>
                <a:srgbClr val="000000"/>
              </a:buClr>
              <a:buFont typeface="Arial"/>
              <a:buNone/>
            </a:pPr>
            <a:r>
              <a:rPr lang="en-GB" b="1" i="0" u="none" strike="noStrike" cap="none">
                <a:solidFill>
                  <a:srgbClr val="000000"/>
                </a:solidFill>
              </a:rPr>
              <a:t>MODELLING</a:t>
            </a:r>
            <a:endParaRPr b="1"/>
          </a:p>
        </p:txBody>
      </p:sp>
      <p:sp>
        <p:nvSpPr>
          <p:cNvPr id="977" name="Google Shape;977;p155"/>
          <p:cNvSpPr/>
          <p:nvPr/>
        </p:nvSpPr>
        <p:spPr>
          <a:xfrm>
            <a:off x="7480375" y="539750"/>
            <a:ext cx="16569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b="1"/>
              <a:t>6. ESTABLISHING</a:t>
            </a:r>
            <a:endParaRPr b="1"/>
          </a:p>
          <a:p>
            <a:pPr marL="0" marR="0" lvl="0" indent="0" algn="ctr" rtl="0">
              <a:lnSpc>
                <a:spcPct val="100000"/>
              </a:lnSpc>
              <a:spcBef>
                <a:spcPts val="0"/>
              </a:spcBef>
              <a:spcAft>
                <a:spcPts val="0"/>
              </a:spcAft>
              <a:buClr>
                <a:srgbClr val="000000"/>
              </a:buClr>
              <a:buFont typeface="Arial"/>
              <a:buNone/>
            </a:pPr>
            <a:r>
              <a:rPr lang="en-GB" b="1"/>
              <a:t>OPERATORS</a:t>
            </a:r>
            <a:endParaRPr b="1"/>
          </a:p>
          <a:p>
            <a:pPr marL="0" marR="0" lvl="0" indent="0" algn="ctr" rtl="0">
              <a:lnSpc>
                <a:spcPct val="100000"/>
              </a:lnSpc>
              <a:spcBef>
                <a:spcPts val="0"/>
              </a:spcBef>
              <a:spcAft>
                <a:spcPts val="0"/>
              </a:spcAft>
              <a:buClr>
                <a:srgbClr val="000000"/>
              </a:buClr>
              <a:buFont typeface="Arial"/>
              <a:buNone/>
            </a:pPr>
            <a:r>
              <a:rPr lang="en-GB" sz="1000" b="1"/>
              <a:t>(TRUST NETWORK)</a:t>
            </a:r>
            <a:endParaRPr sz="1000" b="1"/>
          </a:p>
          <a:p>
            <a:pPr marL="0" marR="0" lvl="0" indent="0" algn="ctr" rtl="0">
              <a:lnSpc>
                <a:spcPct val="100000"/>
              </a:lnSpc>
              <a:spcBef>
                <a:spcPts val="0"/>
              </a:spcBef>
              <a:spcAft>
                <a:spcPts val="0"/>
              </a:spcAft>
              <a:buClr>
                <a:srgbClr val="000000"/>
              </a:buClr>
              <a:buFont typeface="Arial"/>
              <a:buNone/>
            </a:pPr>
            <a:endParaRPr sz="1000" b="1"/>
          </a:p>
        </p:txBody>
      </p:sp>
      <p:pic>
        <p:nvPicPr>
          <p:cNvPr id="978" name="Google Shape;978;p155" descr="Screen Shot 2017-01-07 at 11.48.28.png"/>
          <p:cNvPicPr preferRelativeResize="0"/>
          <p:nvPr/>
        </p:nvPicPr>
        <p:blipFill rotWithShape="1">
          <a:blip r:embed="rId4">
            <a:alphaModFix/>
          </a:blip>
          <a:srcRect l="8045" t="9384" r="4211" b="4125"/>
          <a:stretch/>
        </p:blipFill>
        <p:spPr>
          <a:xfrm>
            <a:off x="3026375" y="1316362"/>
            <a:ext cx="1219500" cy="1061630"/>
          </a:xfrm>
          <a:prstGeom prst="rect">
            <a:avLst/>
          </a:prstGeom>
          <a:noFill/>
          <a:ln>
            <a:noFill/>
          </a:ln>
        </p:spPr>
      </p:pic>
      <p:pic>
        <p:nvPicPr>
          <p:cNvPr id="979" name="Google Shape;979;p155"/>
          <p:cNvPicPr preferRelativeResize="0"/>
          <p:nvPr/>
        </p:nvPicPr>
        <p:blipFill rotWithShape="1">
          <a:blip r:embed="rId5">
            <a:alphaModFix/>
          </a:blip>
          <a:srcRect l="20200" r="20854"/>
          <a:stretch/>
        </p:blipFill>
        <p:spPr>
          <a:xfrm>
            <a:off x="4800425" y="1318976"/>
            <a:ext cx="985200" cy="1099534"/>
          </a:xfrm>
          <a:prstGeom prst="rect">
            <a:avLst/>
          </a:prstGeom>
          <a:noFill/>
          <a:ln>
            <a:noFill/>
          </a:ln>
        </p:spPr>
      </p:pic>
      <p:pic>
        <p:nvPicPr>
          <p:cNvPr id="980" name="Google Shape;980;p155" descr="Screen Shot 2017-05-11 at 11.23.24.png"/>
          <p:cNvPicPr preferRelativeResize="0"/>
          <p:nvPr/>
        </p:nvPicPr>
        <p:blipFill>
          <a:blip r:embed="rId6">
            <a:alphaModFix/>
          </a:blip>
          <a:stretch>
            <a:fillRect/>
          </a:stretch>
        </p:blipFill>
        <p:spPr>
          <a:xfrm>
            <a:off x="1373600" y="1279595"/>
            <a:ext cx="1366500" cy="1070207"/>
          </a:xfrm>
          <a:prstGeom prst="rect">
            <a:avLst/>
          </a:prstGeom>
          <a:noFill/>
          <a:ln>
            <a:noFill/>
          </a:ln>
        </p:spPr>
      </p:pic>
      <p:pic>
        <p:nvPicPr>
          <p:cNvPr id="981" name="Google Shape;981;p155" descr="Screen Shot 2017-03-27 at 11.38.59.png"/>
          <p:cNvPicPr preferRelativeResize="0"/>
          <p:nvPr/>
        </p:nvPicPr>
        <p:blipFill rotWithShape="1">
          <a:blip r:embed="rId7">
            <a:alphaModFix/>
          </a:blip>
          <a:srcRect l="11198" t="6544" r="7302" b="7566"/>
          <a:stretch/>
        </p:blipFill>
        <p:spPr>
          <a:xfrm>
            <a:off x="89300" y="1261864"/>
            <a:ext cx="1131900" cy="1087936"/>
          </a:xfrm>
          <a:prstGeom prst="rect">
            <a:avLst/>
          </a:prstGeom>
          <a:noFill/>
          <a:ln>
            <a:noFill/>
          </a:ln>
        </p:spPr>
      </p:pic>
      <p:pic>
        <p:nvPicPr>
          <p:cNvPr id="982" name="Google Shape;982;p155" descr="Screen Shot 2017-01-07 at 11.48.28.png"/>
          <p:cNvPicPr preferRelativeResize="0"/>
          <p:nvPr/>
        </p:nvPicPr>
        <p:blipFill rotWithShape="1">
          <a:blip r:embed="rId4">
            <a:alphaModFix/>
          </a:blip>
          <a:srcRect l="8045" t="9384" r="4211" b="4125"/>
          <a:stretch/>
        </p:blipFill>
        <p:spPr>
          <a:xfrm>
            <a:off x="6593975" y="1892425"/>
            <a:ext cx="565151" cy="492000"/>
          </a:xfrm>
          <a:prstGeom prst="rect">
            <a:avLst/>
          </a:prstGeom>
          <a:noFill/>
          <a:ln>
            <a:noFill/>
          </a:ln>
        </p:spPr>
      </p:pic>
      <p:sp>
        <p:nvSpPr>
          <p:cNvPr id="983" name="Google Shape;983;p155"/>
          <p:cNvSpPr/>
          <p:nvPr/>
        </p:nvSpPr>
        <p:spPr>
          <a:xfrm>
            <a:off x="6409075" y="1231700"/>
            <a:ext cx="974100" cy="442200"/>
          </a:xfrm>
          <a:prstGeom prst="wedgeRoundRectCallout">
            <a:avLst>
              <a:gd name="adj1" fmla="val 7905"/>
              <a:gd name="adj2" fmla="val 96082"/>
              <a:gd name="adj3" fmla="val 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latin typeface="Roboto Slab"/>
                <a:ea typeface="Roboto Slab"/>
                <a:cs typeface="Roboto Slab"/>
                <a:sym typeface="Roboto Slab"/>
              </a:rPr>
              <a:t>Value for all?</a:t>
            </a:r>
            <a:endParaRPr sz="1200">
              <a:latin typeface="Roboto Slab"/>
              <a:ea typeface="Roboto Slab"/>
              <a:cs typeface="Roboto Slab"/>
              <a:sym typeface="Roboto Slab"/>
            </a:endParaRPr>
          </a:p>
        </p:txBody>
      </p:sp>
      <p:sp>
        <p:nvSpPr>
          <p:cNvPr id="984" name="Google Shape;984;p155"/>
          <p:cNvSpPr/>
          <p:nvPr/>
        </p:nvSpPr>
        <p:spPr>
          <a:xfrm>
            <a:off x="-51587" y="3225897"/>
            <a:ext cx="9048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Individual</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thinkers</a:t>
            </a:r>
            <a:endParaRPr/>
          </a:p>
        </p:txBody>
      </p:sp>
      <p:sp>
        <p:nvSpPr>
          <p:cNvPr id="985" name="Google Shape;985;p155"/>
          <p:cNvSpPr/>
          <p:nvPr/>
        </p:nvSpPr>
        <p:spPr>
          <a:xfrm>
            <a:off x="1588202" y="3225897"/>
            <a:ext cx="11319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White Paper</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in Finnish</a:t>
            </a:r>
            <a:endParaRPr/>
          </a:p>
        </p:txBody>
      </p:sp>
      <p:sp>
        <p:nvSpPr>
          <p:cNvPr id="986" name="Google Shape;986;p155"/>
          <p:cNvSpPr/>
          <p:nvPr/>
        </p:nvSpPr>
        <p:spPr>
          <a:xfrm>
            <a:off x="838536" y="3225897"/>
            <a:ext cx="8025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Working</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Group</a:t>
            </a:r>
            <a:endParaRPr/>
          </a:p>
        </p:txBody>
      </p:sp>
      <p:sp>
        <p:nvSpPr>
          <p:cNvPr id="987" name="Google Shape;987;p155"/>
          <p:cNvSpPr/>
          <p:nvPr/>
        </p:nvSpPr>
        <p:spPr>
          <a:xfrm>
            <a:off x="4816805" y="3225897"/>
            <a:ext cx="15963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EU Commission</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“PIMS round table”</a:t>
            </a:r>
            <a:endParaRPr/>
          </a:p>
        </p:txBody>
      </p:sp>
      <p:sp>
        <p:nvSpPr>
          <p:cNvPr id="988" name="Google Shape;988;p155"/>
          <p:cNvSpPr/>
          <p:nvPr/>
        </p:nvSpPr>
        <p:spPr>
          <a:xfrm>
            <a:off x="3645602" y="3225897"/>
            <a:ext cx="11319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White Paper</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in English</a:t>
            </a:r>
            <a:endParaRPr/>
          </a:p>
        </p:txBody>
      </p:sp>
      <p:sp>
        <p:nvSpPr>
          <p:cNvPr id="989" name="Google Shape;989;p155"/>
          <p:cNvSpPr/>
          <p:nvPr/>
        </p:nvSpPr>
        <p:spPr>
          <a:xfrm>
            <a:off x="6891530" y="3225897"/>
            <a:ext cx="9741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MyData</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Conf. 2016</a:t>
            </a:r>
            <a:endParaRPr/>
          </a:p>
        </p:txBody>
      </p:sp>
      <p:sp>
        <p:nvSpPr>
          <p:cNvPr id="990" name="Google Shape;990;p155"/>
          <p:cNvSpPr/>
          <p:nvPr/>
        </p:nvSpPr>
        <p:spPr>
          <a:xfrm>
            <a:off x="2912600" y="3213199"/>
            <a:ext cx="7467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Gov.</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agenda</a:t>
            </a:r>
            <a:endParaRPr/>
          </a:p>
        </p:txBody>
      </p:sp>
      <p:sp>
        <p:nvSpPr>
          <p:cNvPr id="991" name="Google Shape;991;p155"/>
          <p:cNvSpPr/>
          <p:nvPr/>
        </p:nvSpPr>
        <p:spPr>
          <a:xfrm>
            <a:off x="8291162" y="3232734"/>
            <a:ext cx="828600" cy="492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TrustNet</a:t>
            </a:r>
            <a:endParaRPr/>
          </a:p>
          <a:p>
            <a:pPr marL="0" marR="0" lvl="0" indent="0" algn="ctr" rtl="0">
              <a:lnSpc>
                <a:spcPct val="100000"/>
              </a:lnSpc>
              <a:spcBef>
                <a:spcPts val="0"/>
              </a:spcBef>
              <a:spcAft>
                <a:spcPts val="0"/>
              </a:spcAft>
              <a:buClr>
                <a:srgbClr val="000000"/>
              </a:buClr>
              <a:buFont typeface="Arial"/>
              <a:buNone/>
            </a:pPr>
            <a:r>
              <a:rPr lang="en-GB" sz="1400" b="0" i="0" u="none" strike="noStrike" cap="none">
                <a:solidFill>
                  <a:srgbClr val="000000"/>
                </a:solidFill>
                <a:latin typeface="Arial"/>
                <a:ea typeface="Arial"/>
                <a:cs typeface="Arial"/>
                <a:sym typeface="Arial"/>
              </a:rPr>
              <a:t>Proposal</a:t>
            </a:r>
            <a:endParaRPr/>
          </a:p>
        </p:txBody>
      </p:sp>
      <p:cxnSp>
        <p:nvCxnSpPr>
          <p:cNvPr id="992" name="Google Shape;992;p155"/>
          <p:cNvCxnSpPr/>
          <p:nvPr/>
        </p:nvCxnSpPr>
        <p:spPr>
          <a:xfrm>
            <a:off x="187720" y="2939377"/>
            <a:ext cx="8768700" cy="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cxnSp>
        <p:nvCxnSpPr>
          <p:cNvPr id="993" name="Google Shape;993;p155"/>
          <p:cNvCxnSpPr/>
          <p:nvPr/>
        </p:nvCxnSpPr>
        <p:spPr>
          <a:xfrm rot="10800000">
            <a:off x="973038" y="2794890"/>
            <a:ext cx="0" cy="28890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cxnSp>
        <p:nvCxnSpPr>
          <p:cNvPr id="994" name="Google Shape;994;p155"/>
          <p:cNvCxnSpPr/>
          <p:nvPr/>
        </p:nvCxnSpPr>
        <p:spPr>
          <a:xfrm rot="10800000">
            <a:off x="1684238" y="2794890"/>
            <a:ext cx="0" cy="28890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cxnSp>
        <p:nvCxnSpPr>
          <p:cNvPr id="995" name="Google Shape;995;p155"/>
          <p:cNvCxnSpPr/>
          <p:nvPr/>
        </p:nvCxnSpPr>
        <p:spPr>
          <a:xfrm rot="10800000">
            <a:off x="2928838" y="2794890"/>
            <a:ext cx="0" cy="28890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cxnSp>
        <p:nvCxnSpPr>
          <p:cNvPr id="996" name="Google Shape;996;p155"/>
          <p:cNvCxnSpPr/>
          <p:nvPr/>
        </p:nvCxnSpPr>
        <p:spPr>
          <a:xfrm rot="10800000">
            <a:off x="5824438" y="2794890"/>
            <a:ext cx="0" cy="28890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cxnSp>
        <p:nvCxnSpPr>
          <p:cNvPr id="997" name="Google Shape;997;p155"/>
          <p:cNvCxnSpPr/>
          <p:nvPr/>
        </p:nvCxnSpPr>
        <p:spPr>
          <a:xfrm rot="10800000">
            <a:off x="7958038" y="2794890"/>
            <a:ext cx="0" cy="288900"/>
          </a:xfrm>
          <a:prstGeom prst="straightConnector1">
            <a:avLst/>
          </a:prstGeom>
          <a:noFill/>
          <a:ln w="38100" cap="flat" cmpd="sng">
            <a:solidFill>
              <a:srgbClr val="FF9900"/>
            </a:solidFill>
            <a:prstDash val="solid"/>
            <a:round/>
            <a:headEnd type="none" w="sm" len="sm"/>
            <a:tailEnd type="none" w="sm" len="sm"/>
          </a:ln>
          <a:effectLst>
            <a:outerShdw blurRad="38100" dist="20000" dir="5400000" rotWithShape="0">
              <a:srgbClr val="000000">
                <a:alpha val="37650"/>
              </a:srgbClr>
            </a:outerShdw>
          </a:effectLst>
        </p:spPr>
      </p:cxnSp>
      <p:sp>
        <p:nvSpPr>
          <p:cNvPr id="998" name="Google Shape;998;p155"/>
          <p:cNvSpPr/>
          <p:nvPr/>
        </p:nvSpPr>
        <p:spPr>
          <a:xfrm>
            <a:off x="7246838" y="28076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55"/>
          <p:cNvSpPr/>
          <p:nvPr/>
        </p:nvSpPr>
        <p:spPr>
          <a:xfrm>
            <a:off x="4079826" y="28076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55"/>
          <p:cNvSpPr/>
          <p:nvPr/>
        </p:nvSpPr>
        <p:spPr>
          <a:xfrm>
            <a:off x="2022426" y="28076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155"/>
          <p:cNvSpPr/>
          <p:nvPr/>
        </p:nvSpPr>
        <p:spPr>
          <a:xfrm>
            <a:off x="1044526" y="28076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155"/>
          <p:cNvSpPr/>
          <p:nvPr/>
        </p:nvSpPr>
        <p:spPr>
          <a:xfrm>
            <a:off x="481015" y="28076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155"/>
          <p:cNvSpPr/>
          <p:nvPr/>
        </p:nvSpPr>
        <p:spPr>
          <a:xfrm>
            <a:off x="5483263" y="2812864"/>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155"/>
          <p:cNvSpPr/>
          <p:nvPr/>
        </p:nvSpPr>
        <p:spPr>
          <a:xfrm>
            <a:off x="3154299" y="2794966"/>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155"/>
          <p:cNvSpPr/>
          <p:nvPr/>
        </p:nvSpPr>
        <p:spPr>
          <a:xfrm>
            <a:off x="778293"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2013</a:t>
            </a:r>
            <a:endParaRPr/>
          </a:p>
        </p:txBody>
      </p:sp>
      <p:sp>
        <p:nvSpPr>
          <p:cNvPr id="1006" name="Google Shape;1006;p155"/>
          <p:cNvSpPr/>
          <p:nvPr/>
        </p:nvSpPr>
        <p:spPr>
          <a:xfrm>
            <a:off x="1490905"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2014</a:t>
            </a:r>
            <a:endParaRPr/>
          </a:p>
        </p:txBody>
      </p:sp>
      <p:sp>
        <p:nvSpPr>
          <p:cNvPr id="1007" name="Google Shape;1007;p155"/>
          <p:cNvSpPr/>
          <p:nvPr/>
        </p:nvSpPr>
        <p:spPr>
          <a:xfrm>
            <a:off x="2736372"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2015</a:t>
            </a:r>
            <a:endParaRPr/>
          </a:p>
        </p:txBody>
      </p:sp>
      <p:sp>
        <p:nvSpPr>
          <p:cNvPr id="1008" name="Google Shape;1008;p155"/>
          <p:cNvSpPr/>
          <p:nvPr/>
        </p:nvSpPr>
        <p:spPr>
          <a:xfrm>
            <a:off x="5631105"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2016</a:t>
            </a:r>
            <a:endParaRPr/>
          </a:p>
        </p:txBody>
      </p:sp>
      <p:sp>
        <p:nvSpPr>
          <p:cNvPr id="1009" name="Google Shape;1009;p155"/>
          <p:cNvSpPr/>
          <p:nvPr/>
        </p:nvSpPr>
        <p:spPr>
          <a:xfrm>
            <a:off x="7763293"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2017</a:t>
            </a:r>
            <a:endParaRPr/>
          </a:p>
        </p:txBody>
      </p:sp>
      <p:sp>
        <p:nvSpPr>
          <p:cNvPr id="1010" name="Google Shape;1010;p155"/>
          <p:cNvSpPr/>
          <p:nvPr/>
        </p:nvSpPr>
        <p:spPr>
          <a:xfrm>
            <a:off x="65681" y="2559992"/>
            <a:ext cx="386700" cy="22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000000"/>
                </a:solidFill>
                <a:latin typeface="Arial"/>
                <a:ea typeface="Arial"/>
                <a:cs typeface="Arial"/>
                <a:sym typeface="Arial"/>
              </a:rPr>
              <a:t>2012</a:t>
            </a:r>
            <a:endParaRPr/>
          </a:p>
        </p:txBody>
      </p:sp>
      <p:sp>
        <p:nvSpPr>
          <p:cNvPr id="1011" name="Google Shape;1011;p155"/>
          <p:cNvSpPr/>
          <p:nvPr/>
        </p:nvSpPr>
        <p:spPr>
          <a:xfrm>
            <a:off x="8573761" y="2814502"/>
            <a:ext cx="263400" cy="263400"/>
          </a:xfrm>
          <a:prstGeom prst="ellipse">
            <a:avLst/>
          </a:prstGeom>
          <a:solidFill>
            <a:srgbClr val="FFFFFF"/>
          </a:solidFill>
          <a:ln w="38100" cap="flat" cmpd="sng">
            <a:solidFill>
              <a:srgbClr val="FF99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55"/>
          <p:cNvSpPr/>
          <p:nvPr/>
        </p:nvSpPr>
        <p:spPr>
          <a:xfrm>
            <a:off x="0" y="-6825"/>
            <a:ext cx="9144000" cy="288900"/>
          </a:xfrm>
          <a:prstGeom prst="rect">
            <a:avLst/>
          </a:prstGeom>
          <a:solidFill>
            <a:srgbClr val="EFEFEF"/>
          </a:solid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b="1"/>
              <a:t>BUILDING AN OPEN ECOSYSTEM</a:t>
            </a:r>
            <a:endParaRPr b="1"/>
          </a:p>
        </p:txBody>
      </p:sp>
      <p:sp>
        <p:nvSpPr>
          <p:cNvPr id="1013" name="Google Shape;1013;p155"/>
          <p:cNvSpPr/>
          <p:nvPr/>
        </p:nvSpPr>
        <p:spPr>
          <a:xfrm>
            <a:off x="1282013" y="4357738"/>
            <a:ext cx="9570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Finnish gov.</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involvement</a:t>
            </a:r>
            <a:endParaRPr sz="1000">
              <a:solidFill>
                <a:srgbClr val="B7B7B7"/>
              </a:solidFill>
            </a:endParaRPr>
          </a:p>
        </p:txBody>
      </p:sp>
      <p:sp>
        <p:nvSpPr>
          <p:cNvPr id="1014" name="Google Shape;1014;p155"/>
          <p:cNvSpPr/>
          <p:nvPr/>
        </p:nvSpPr>
        <p:spPr>
          <a:xfrm>
            <a:off x="965934" y="3751264"/>
            <a:ext cx="891600" cy="2643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First events</a:t>
            </a:r>
            <a:endParaRPr sz="1000">
              <a:solidFill>
                <a:srgbClr val="B7B7B7"/>
              </a:solidFill>
            </a:endParaRPr>
          </a:p>
        </p:txBody>
      </p:sp>
      <p:sp>
        <p:nvSpPr>
          <p:cNvPr id="1015" name="Google Shape;1015;p155"/>
          <p:cNvSpPr/>
          <p:nvPr/>
        </p:nvSpPr>
        <p:spPr>
          <a:xfrm>
            <a:off x="4079361" y="3866379"/>
            <a:ext cx="9852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International</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contacts</a:t>
            </a:r>
            <a:endParaRPr sz="1000">
              <a:solidFill>
                <a:srgbClr val="B7B7B7"/>
              </a:solidFill>
            </a:endParaRPr>
          </a:p>
        </p:txBody>
      </p:sp>
      <p:sp>
        <p:nvSpPr>
          <p:cNvPr id="1016" name="Google Shape;1016;p155"/>
          <p:cNvSpPr/>
          <p:nvPr/>
        </p:nvSpPr>
        <p:spPr>
          <a:xfrm>
            <a:off x="3204537" y="4169541"/>
            <a:ext cx="9171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MyData</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Alliance (FI)</a:t>
            </a:r>
            <a:endParaRPr sz="1000">
              <a:solidFill>
                <a:srgbClr val="B7B7B7"/>
              </a:solidFill>
            </a:endParaRPr>
          </a:p>
        </p:txBody>
      </p:sp>
      <p:sp>
        <p:nvSpPr>
          <p:cNvPr id="1017" name="Google Shape;1017;p155"/>
          <p:cNvSpPr/>
          <p:nvPr/>
        </p:nvSpPr>
        <p:spPr>
          <a:xfrm>
            <a:off x="8149956" y="3845623"/>
            <a:ext cx="9849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MyData</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Alliance (EE)</a:t>
            </a:r>
            <a:endParaRPr sz="1000">
              <a:solidFill>
                <a:srgbClr val="B7B7B7"/>
              </a:solidFill>
            </a:endParaRPr>
          </a:p>
        </p:txBody>
      </p:sp>
      <p:sp>
        <p:nvSpPr>
          <p:cNvPr id="1018" name="Google Shape;1018;p155"/>
          <p:cNvSpPr/>
          <p:nvPr/>
        </p:nvSpPr>
        <p:spPr>
          <a:xfrm>
            <a:off x="2199537" y="4156841"/>
            <a:ext cx="8157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Academic</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research</a:t>
            </a:r>
            <a:endParaRPr sz="1000">
              <a:solidFill>
                <a:srgbClr val="B7B7B7"/>
              </a:solidFill>
            </a:endParaRPr>
          </a:p>
        </p:txBody>
      </p:sp>
      <p:sp>
        <p:nvSpPr>
          <p:cNvPr id="1019" name="Google Shape;1019;p155"/>
          <p:cNvSpPr/>
          <p:nvPr/>
        </p:nvSpPr>
        <p:spPr>
          <a:xfrm>
            <a:off x="876935" y="4004441"/>
            <a:ext cx="9174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Company</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involvement</a:t>
            </a:r>
            <a:endParaRPr sz="1000">
              <a:solidFill>
                <a:srgbClr val="B7B7B7"/>
              </a:solidFill>
            </a:endParaRPr>
          </a:p>
        </p:txBody>
      </p:sp>
      <p:sp>
        <p:nvSpPr>
          <p:cNvPr id="1020" name="Google Shape;1020;p155"/>
          <p:cNvSpPr/>
          <p:nvPr/>
        </p:nvSpPr>
        <p:spPr>
          <a:xfrm>
            <a:off x="4559719" y="4433938"/>
            <a:ext cx="12195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Gov. spearhead</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programmes</a:t>
            </a:r>
            <a:endParaRPr sz="1000">
              <a:solidFill>
                <a:srgbClr val="B7B7B7"/>
              </a:solidFill>
            </a:endParaRPr>
          </a:p>
        </p:txBody>
      </p:sp>
      <p:sp>
        <p:nvSpPr>
          <p:cNvPr id="1021" name="Google Shape;1021;p155"/>
          <p:cNvSpPr/>
          <p:nvPr/>
        </p:nvSpPr>
        <p:spPr>
          <a:xfrm>
            <a:off x="7818019" y="4357738"/>
            <a:ext cx="13665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MyData -pilot in</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national data-infra.</a:t>
            </a:r>
            <a:endParaRPr sz="1000">
              <a:solidFill>
                <a:srgbClr val="B7B7B7"/>
              </a:solidFill>
            </a:endParaRPr>
          </a:p>
        </p:txBody>
      </p:sp>
      <p:sp>
        <p:nvSpPr>
          <p:cNvPr id="1022" name="Google Shape;1022;p155"/>
          <p:cNvSpPr/>
          <p:nvPr/>
        </p:nvSpPr>
        <p:spPr>
          <a:xfrm>
            <a:off x="6309563" y="4156841"/>
            <a:ext cx="858300" cy="4422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Scaling up</a:t>
            </a:r>
            <a:endParaRPr sz="1000">
              <a:solidFill>
                <a:srgbClr val="B7B7B7"/>
              </a:solidFill>
            </a:endParaRPr>
          </a:p>
          <a:p>
            <a:pPr marL="0" marR="0" lvl="0" indent="0" algn="ctr" rtl="0">
              <a:lnSpc>
                <a:spcPct val="100000"/>
              </a:lnSpc>
              <a:spcBef>
                <a:spcPts val="0"/>
              </a:spcBef>
              <a:spcAft>
                <a:spcPts val="0"/>
              </a:spcAft>
              <a:buClr>
                <a:srgbClr val="000000"/>
              </a:buClr>
              <a:buFont typeface="Arial"/>
              <a:buNone/>
            </a:pPr>
            <a:r>
              <a:rPr lang="en-GB" sz="1000" b="0" i="0" u="none" strike="noStrike" cap="none">
                <a:solidFill>
                  <a:srgbClr val="B7B7B7"/>
                </a:solidFill>
                <a:latin typeface="Arial"/>
                <a:ea typeface="Arial"/>
                <a:cs typeface="Arial"/>
                <a:sym typeface="Arial"/>
              </a:rPr>
              <a:t>the activity</a:t>
            </a:r>
            <a:endParaRPr sz="1000">
              <a:solidFill>
                <a:srgbClr val="B7B7B7"/>
              </a:solidFill>
            </a:endParaRPr>
          </a:p>
        </p:txBody>
      </p:sp>
      <p:sp>
        <p:nvSpPr>
          <p:cNvPr id="1023" name="Google Shape;1023;p155"/>
          <p:cNvSpPr/>
          <p:nvPr/>
        </p:nvSpPr>
        <p:spPr>
          <a:xfrm>
            <a:off x="-50" y="4827475"/>
            <a:ext cx="9144000" cy="288900"/>
          </a:xfrm>
          <a:prstGeom prst="rect">
            <a:avLst/>
          </a:prstGeom>
          <a:solidFill>
            <a:srgbClr val="EFEFEF"/>
          </a:solid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r>
              <a:rPr lang="en-GB" sz="1200" b="1"/>
              <a:t>Open Ecosystem:</a:t>
            </a:r>
            <a:r>
              <a:rPr lang="en-GB" sz="1200"/>
              <a:t> Low entry barrier, interoperability, fair and transparent governance (who sets the rules), balanced value sharing...</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4"/>
        <p:cNvGrpSpPr/>
        <p:nvPr/>
      </p:nvGrpSpPr>
      <p:grpSpPr>
        <a:xfrm>
          <a:off x="0" y="0"/>
          <a:ext cx="0" cy="0"/>
          <a:chOff x="0" y="0"/>
          <a:chExt cx="0" cy="0"/>
        </a:xfrm>
      </p:grpSpPr>
      <p:sp>
        <p:nvSpPr>
          <p:cNvPr id="2815" name="Google Shape;2815;p288"/>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MyData.org (Global nonprofit)</a:t>
            </a:r>
            <a:endParaRPr/>
          </a:p>
        </p:txBody>
      </p:sp>
      <p:pic>
        <p:nvPicPr>
          <p:cNvPr id="2816" name="Google Shape;2816;p288"/>
          <p:cNvPicPr preferRelativeResize="0"/>
          <p:nvPr/>
        </p:nvPicPr>
        <p:blipFill>
          <a:blip r:embed="rId3">
            <a:alphaModFix/>
          </a:blip>
          <a:stretch>
            <a:fillRect/>
          </a:stretch>
        </p:blipFill>
        <p:spPr>
          <a:xfrm>
            <a:off x="152400" y="1145700"/>
            <a:ext cx="8839199" cy="3146665"/>
          </a:xfrm>
          <a:prstGeom prst="rect">
            <a:avLst/>
          </a:prstGeom>
          <a:noFill/>
          <a:ln>
            <a:noFill/>
          </a:ln>
        </p:spPr>
      </p:pic>
    </p:spTree>
    <p:extLst>
      <p:ext uri="{BB962C8B-B14F-4D97-AF65-F5344CB8AC3E}">
        <p14:creationId xmlns:p14="http://schemas.microsoft.com/office/powerpoint/2010/main" val="301580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04"/>
          <p:cNvSpPr txBox="1"/>
          <p:nvPr/>
        </p:nvSpPr>
        <p:spPr>
          <a:xfrm>
            <a:off x="3350350" y="1308875"/>
            <a:ext cx="5320500" cy="26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333333"/>
                </a:solidFill>
                <a:latin typeface="Roboto Slab"/>
                <a:ea typeface="Roboto Slab"/>
                <a:cs typeface="Roboto Slab"/>
                <a:sym typeface="Roboto Slab"/>
              </a:rPr>
              <a:t>Personal data is a new economic “</a:t>
            </a:r>
            <a:r>
              <a:rPr lang="en-GB" sz="3000" b="1" dirty="0">
                <a:solidFill>
                  <a:srgbClr val="333333"/>
                </a:solidFill>
                <a:latin typeface="Roboto Slab"/>
                <a:ea typeface="Roboto Slab"/>
                <a:cs typeface="Roboto Slab"/>
                <a:sym typeface="Roboto Slab"/>
              </a:rPr>
              <a:t>asset class</a:t>
            </a:r>
            <a:r>
              <a:rPr lang="en-GB" sz="3000" dirty="0">
                <a:solidFill>
                  <a:srgbClr val="333333"/>
                </a:solidFill>
                <a:latin typeface="Roboto Slab"/>
                <a:ea typeface="Roboto Slab"/>
                <a:cs typeface="Roboto Slab"/>
                <a:sym typeface="Roboto Slab"/>
              </a:rPr>
              <a:t>”, a valuable resource for the 21st century that will touch all aspects of society.</a:t>
            </a:r>
            <a:endParaRPr sz="2400" dirty="0">
              <a:solidFill>
                <a:srgbClr val="FF3300"/>
              </a:solidFill>
              <a:latin typeface="Roboto Slab"/>
              <a:ea typeface="Roboto Slab"/>
              <a:cs typeface="Roboto Slab"/>
              <a:sym typeface="Roboto Slab"/>
            </a:endParaRPr>
          </a:p>
        </p:txBody>
      </p:sp>
      <p:pic>
        <p:nvPicPr>
          <p:cNvPr id="450" name="Google Shape;450;p104" descr="Screen Shot 2014-12-11 at 07.43.19.png"/>
          <p:cNvPicPr preferRelativeResize="0"/>
          <p:nvPr/>
        </p:nvPicPr>
        <p:blipFill rotWithShape="1">
          <a:blip r:embed="rId3">
            <a:alphaModFix/>
          </a:blip>
          <a:srcRect t="2777" b="3060"/>
          <a:stretch/>
        </p:blipFill>
        <p:spPr>
          <a:xfrm>
            <a:off x="781950" y="1159650"/>
            <a:ext cx="2233500" cy="2676600"/>
          </a:xfrm>
          <a:prstGeom prst="rect">
            <a:avLst/>
          </a:prstGeom>
          <a:noFill/>
          <a:ln>
            <a:noFill/>
          </a:ln>
        </p:spPr>
      </p:pic>
      <p:sp>
        <p:nvSpPr>
          <p:cNvPr id="451" name="Google Shape;451;p104"/>
          <p:cNvSpPr txBox="1"/>
          <p:nvPr/>
        </p:nvSpPr>
        <p:spPr>
          <a:xfrm>
            <a:off x="781950" y="3868650"/>
            <a:ext cx="2233500" cy="74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hlink"/>
                </a:solidFill>
                <a:uFill>
                  <a:noFill/>
                </a:uFill>
                <a:latin typeface="Roboto Slab"/>
                <a:ea typeface="Roboto Slab"/>
                <a:cs typeface="Roboto Slab"/>
                <a:sym typeface="Roboto Slab"/>
                <a:hlinkClick r:id="rId4"/>
              </a:rPr>
              <a:t>World Economic Forum</a:t>
            </a:r>
            <a:endParaRPr>
              <a:latin typeface="Roboto Slab"/>
              <a:ea typeface="Roboto Slab"/>
              <a:cs typeface="Roboto Slab"/>
              <a:sym typeface="Roboto Slab"/>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9F47FC-16D9-0D45-B61D-23D015E85E2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68121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60"/>
        <p:cNvGrpSpPr/>
        <p:nvPr/>
      </p:nvGrpSpPr>
      <p:grpSpPr>
        <a:xfrm>
          <a:off x="0" y="0"/>
          <a:ext cx="0" cy="0"/>
          <a:chOff x="0" y="0"/>
          <a:chExt cx="0" cy="0"/>
        </a:xfrm>
      </p:grpSpPr>
      <p:sp>
        <p:nvSpPr>
          <p:cNvPr id="1961" name="Google Shape;1961;p224"/>
          <p:cNvSpPr txBox="1"/>
          <p:nvPr/>
        </p:nvSpPr>
        <p:spPr>
          <a:xfrm>
            <a:off x="3371475" y="1601475"/>
            <a:ext cx="5465700" cy="2800800"/>
          </a:xfrm>
          <a:prstGeom prst="rect">
            <a:avLst/>
          </a:prstGeom>
          <a:solidFill>
            <a:srgbClr val="EEEEEE"/>
          </a:solid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GB" sz="1600" i="1" dirty="0"/>
              <a:t>“We will provide an opportunity for individuals to manage their personal data in public information systems in accordance with the </a:t>
            </a:r>
            <a:r>
              <a:rPr lang="en-GB" sz="1600" i="1" dirty="0" err="1"/>
              <a:t>MyData</a:t>
            </a:r>
            <a:r>
              <a:rPr lang="en-GB" sz="1600" i="1" dirty="0"/>
              <a:t> principle and to give permission for their use in other services.”</a:t>
            </a:r>
            <a:endParaRPr sz="1600" i="1" dirty="0"/>
          </a:p>
          <a:p>
            <a:pPr marL="0" lvl="0" indent="0" algn="ctr" rtl="0">
              <a:spcBef>
                <a:spcPts val="600"/>
              </a:spcBef>
              <a:spcAft>
                <a:spcPts val="0"/>
              </a:spcAft>
              <a:buNone/>
            </a:pPr>
            <a:endParaRPr sz="1600" i="1" dirty="0"/>
          </a:p>
          <a:p>
            <a:pPr marL="0" lvl="0" indent="0" algn="ctr" rtl="0">
              <a:spcBef>
                <a:spcPts val="600"/>
              </a:spcBef>
              <a:spcAft>
                <a:spcPts val="0"/>
              </a:spcAft>
              <a:buNone/>
            </a:pPr>
            <a:r>
              <a:rPr lang="en-GB" sz="1600" i="1" dirty="0"/>
              <a:t>“Information will be gathered on different ways to better ensure people’s rights to administer their personal data according to the </a:t>
            </a:r>
            <a:r>
              <a:rPr lang="en-GB" sz="1600" i="1" dirty="0" err="1"/>
              <a:t>MyData</a:t>
            </a:r>
            <a:r>
              <a:rPr lang="en-GB" sz="1600" i="1" dirty="0"/>
              <a:t> principles. The objective will be promoted by both national and international regulation.”</a:t>
            </a:r>
            <a:endParaRPr sz="1600" dirty="0">
              <a:solidFill>
                <a:srgbClr val="000000"/>
              </a:solidFill>
            </a:endParaRPr>
          </a:p>
          <a:p>
            <a:pPr marL="0" lvl="0" indent="0" algn="r" rtl="0">
              <a:spcBef>
                <a:spcPts val="600"/>
              </a:spcBef>
              <a:spcAft>
                <a:spcPts val="0"/>
              </a:spcAft>
              <a:buNone/>
            </a:pPr>
            <a:endParaRPr dirty="0">
              <a:solidFill>
                <a:srgbClr val="000000"/>
              </a:solidFill>
            </a:endParaRPr>
          </a:p>
          <a:p>
            <a:pPr marL="0" lvl="0" indent="0" algn="r" rtl="0">
              <a:spcBef>
                <a:spcPts val="600"/>
              </a:spcBef>
              <a:spcAft>
                <a:spcPts val="0"/>
              </a:spcAft>
              <a:buNone/>
            </a:pPr>
            <a:r>
              <a:rPr lang="en-GB" sz="1000" dirty="0">
                <a:solidFill>
                  <a:schemeClr val="hlink"/>
                </a:solidFill>
                <a:uFill>
                  <a:noFill/>
                </a:uFill>
                <a:hlinkClick r:id="rId3"/>
              </a:rPr>
              <a:t>Finland’s Government Programme 6.6.2019, p. 120 &amp; 195</a:t>
            </a:r>
            <a:endParaRPr sz="1000" dirty="0">
              <a:solidFill>
                <a:srgbClr val="000000"/>
              </a:solidFill>
            </a:endParaRPr>
          </a:p>
        </p:txBody>
      </p:sp>
      <p:sp>
        <p:nvSpPr>
          <p:cNvPr id="1962" name="Google Shape;1962;p224"/>
          <p:cNvSpPr txBox="1">
            <a:spLocks noGrp="1"/>
          </p:cNvSpPr>
          <p:nvPr>
            <p:ph type="title"/>
          </p:nvPr>
        </p:nvSpPr>
        <p:spPr>
          <a:xfrm>
            <a:off x="0" y="0"/>
            <a:ext cx="9158400" cy="9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Roboto Slab"/>
                <a:ea typeface="Roboto Slab"/>
                <a:cs typeface="Roboto Slab"/>
                <a:sym typeface="Roboto Slab"/>
              </a:rPr>
              <a:t>MyData </a:t>
            </a:r>
            <a:r>
              <a:rPr lang="en-GB"/>
              <a:t>in the Government Agenda</a:t>
            </a:r>
            <a:endParaRPr sz="3600">
              <a:solidFill>
                <a:srgbClr val="FFFFFF"/>
              </a:solidFill>
              <a:latin typeface="Roboto Slab"/>
              <a:ea typeface="Roboto Slab"/>
              <a:cs typeface="Roboto Slab"/>
              <a:sym typeface="Roboto Slab"/>
            </a:endParaRPr>
          </a:p>
        </p:txBody>
      </p:sp>
      <p:pic>
        <p:nvPicPr>
          <p:cNvPr id="1963" name="Google Shape;1963;p224"/>
          <p:cNvPicPr preferRelativeResize="0"/>
          <p:nvPr/>
        </p:nvPicPr>
        <p:blipFill>
          <a:blip r:embed="rId4">
            <a:alphaModFix/>
          </a:blip>
          <a:stretch>
            <a:fillRect/>
          </a:stretch>
        </p:blipFill>
        <p:spPr>
          <a:xfrm>
            <a:off x="417050" y="1112600"/>
            <a:ext cx="2551675" cy="3610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315"/>
          <p:cNvSpPr txBox="1">
            <a:spLocks noGrp="1"/>
          </p:cNvSpPr>
          <p:nvPr>
            <p:ph type="title"/>
          </p:nvPr>
        </p:nvSpPr>
        <p:spPr>
          <a:xfrm>
            <a:off x="5021650" y="144700"/>
            <a:ext cx="4140600" cy="10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a:t>Pilots Contributing to the MyData Core</a:t>
            </a:r>
            <a:endParaRPr sz="2400"/>
          </a:p>
        </p:txBody>
      </p:sp>
      <p:sp>
        <p:nvSpPr>
          <p:cNvPr id="3233" name="Google Shape;3233;p315"/>
          <p:cNvSpPr/>
          <p:nvPr/>
        </p:nvSpPr>
        <p:spPr>
          <a:xfrm rot="943645">
            <a:off x="3597372" y="2667488"/>
            <a:ext cx="2231232" cy="848770"/>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15"/>
          <p:cNvSpPr/>
          <p:nvPr/>
        </p:nvSpPr>
        <p:spPr>
          <a:xfrm rot="-925806">
            <a:off x="467635" y="2773898"/>
            <a:ext cx="2231430" cy="930150"/>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15"/>
          <p:cNvSpPr/>
          <p:nvPr/>
        </p:nvSpPr>
        <p:spPr>
          <a:xfrm rot="7223339">
            <a:off x="2758550" y="560390"/>
            <a:ext cx="2231017" cy="1190505"/>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6" name="Google Shape;3236;p315" descr="Image result for Tekes logo" title="http://www.brandprofiles.com/tekes-logo"/>
          <p:cNvPicPr preferRelativeResize="0"/>
          <p:nvPr/>
        </p:nvPicPr>
        <p:blipFill rotWithShape="1">
          <a:blip r:embed="rId3">
            <a:alphaModFix/>
          </a:blip>
          <a:srcRect l="14985" r="16959"/>
          <a:stretch/>
        </p:blipFill>
        <p:spPr>
          <a:xfrm>
            <a:off x="4116254" y="799941"/>
            <a:ext cx="315969" cy="464298"/>
          </a:xfrm>
          <a:prstGeom prst="rect">
            <a:avLst/>
          </a:prstGeom>
          <a:noFill/>
          <a:ln>
            <a:noFill/>
          </a:ln>
        </p:spPr>
      </p:pic>
      <p:sp>
        <p:nvSpPr>
          <p:cNvPr id="3237" name="Google Shape;3237;p315"/>
          <p:cNvSpPr/>
          <p:nvPr/>
        </p:nvSpPr>
        <p:spPr>
          <a:xfrm rot="877816">
            <a:off x="467882" y="1686709"/>
            <a:ext cx="2231763" cy="930440"/>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15"/>
          <p:cNvSpPr/>
          <p:nvPr/>
        </p:nvSpPr>
        <p:spPr>
          <a:xfrm rot="3648151">
            <a:off x="1293448" y="606954"/>
            <a:ext cx="2231760" cy="1080260"/>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15"/>
          <p:cNvSpPr/>
          <p:nvPr/>
        </p:nvSpPr>
        <p:spPr>
          <a:xfrm rot="9767415">
            <a:off x="3681141" y="1616543"/>
            <a:ext cx="2231718" cy="889405"/>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15"/>
          <p:cNvSpPr/>
          <p:nvPr/>
        </p:nvSpPr>
        <p:spPr>
          <a:xfrm rot="7223339">
            <a:off x="1409644" y="3581745"/>
            <a:ext cx="2231017" cy="1013301"/>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15"/>
          <p:cNvSpPr/>
          <p:nvPr/>
        </p:nvSpPr>
        <p:spPr>
          <a:xfrm rot="3647747">
            <a:off x="2850178" y="3520179"/>
            <a:ext cx="2231906" cy="1127376"/>
          </a:xfrm>
          <a:prstGeom prst="ellipse">
            <a:avLst/>
          </a:prstGeom>
          <a:solidFill>
            <a:srgbClr val="FFFFFF"/>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15"/>
          <p:cNvSpPr/>
          <p:nvPr/>
        </p:nvSpPr>
        <p:spPr>
          <a:xfrm>
            <a:off x="1856652" y="1282703"/>
            <a:ext cx="2652900" cy="2652900"/>
          </a:xfrm>
          <a:prstGeom prst="ellipse">
            <a:avLst/>
          </a:prstGeom>
          <a:solidFill>
            <a:srgbClr val="F29D1B">
              <a:alpha val="55380"/>
            </a:srgbClr>
          </a:solidFill>
          <a:ln w="19050" cap="flat" cmpd="sng">
            <a:solidFill>
              <a:srgbClr val="F39E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latin typeface="Calibri"/>
                <a:ea typeface="Calibri"/>
                <a:cs typeface="Calibri"/>
                <a:sym typeface="Calibri"/>
              </a:rPr>
              <a:t>MyData</a:t>
            </a:r>
            <a:endParaRPr sz="2400" b="1">
              <a:latin typeface="Calibri"/>
              <a:ea typeface="Calibri"/>
              <a:cs typeface="Calibri"/>
              <a:sym typeface="Calibri"/>
            </a:endParaRPr>
          </a:p>
          <a:p>
            <a:pPr marL="0" lvl="0" indent="0" algn="ctr" rtl="0">
              <a:spcBef>
                <a:spcPts val="0"/>
              </a:spcBef>
              <a:spcAft>
                <a:spcPts val="0"/>
              </a:spcAft>
              <a:buNone/>
            </a:pPr>
            <a:r>
              <a:rPr lang="en-GB" sz="2400" b="1">
                <a:latin typeface="Calibri"/>
                <a:ea typeface="Calibri"/>
                <a:cs typeface="Calibri"/>
                <a:sym typeface="Calibri"/>
              </a:rPr>
              <a:t>CORE</a:t>
            </a:r>
            <a:endParaRPr sz="2400" b="1">
              <a:latin typeface="Calibri"/>
              <a:ea typeface="Calibri"/>
              <a:cs typeface="Calibri"/>
              <a:sym typeface="Calibri"/>
            </a:endParaRPr>
          </a:p>
        </p:txBody>
      </p:sp>
      <p:sp>
        <p:nvSpPr>
          <p:cNvPr id="3243" name="Google Shape;3243;p315"/>
          <p:cNvSpPr txBox="1"/>
          <p:nvPr/>
        </p:nvSpPr>
        <p:spPr>
          <a:xfrm>
            <a:off x="1723704" y="4593671"/>
            <a:ext cx="8619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Health</a:t>
            </a:r>
            <a:endParaRPr b="1"/>
          </a:p>
        </p:txBody>
      </p:sp>
      <p:sp>
        <p:nvSpPr>
          <p:cNvPr id="3244" name="Google Shape;3244;p315"/>
          <p:cNvSpPr txBox="1"/>
          <p:nvPr/>
        </p:nvSpPr>
        <p:spPr>
          <a:xfrm>
            <a:off x="3780272" y="4593671"/>
            <a:ext cx="8619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Finance</a:t>
            </a:r>
            <a:endParaRPr b="1"/>
          </a:p>
        </p:txBody>
      </p:sp>
      <p:sp>
        <p:nvSpPr>
          <p:cNvPr id="3245" name="Google Shape;3245;p315"/>
          <p:cNvSpPr txBox="1"/>
          <p:nvPr/>
        </p:nvSpPr>
        <p:spPr>
          <a:xfrm>
            <a:off x="1651211" y="304821"/>
            <a:ext cx="9735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CRM as a Service</a:t>
            </a:r>
            <a:endParaRPr b="1"/>
          </a:p>
        </p:txBody>
      </p:sp>
      <p:sp>
        <p:nvSpPr>
          <p:cNvPr id="3246" name="Google Shape;3246;p315"/>
          <p:cNvSpPr txBox="1"/>
          <p:nvPr/>
        </p:nvSpPr>
        <p:spPr>
          <a:xfrm>
            <a:off x="3594451" y="297805"/>
            <a:ext cx="1120200" cy="6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Mobility as a Service</a:t>
            </a:r>
            <a:endParaRPr b="1"/>
          </a:p>
        </p:txBody>
      </p:sp>
      <p:sp>
        <p:nvSpPr>
          <p:cNvPr id="3247" name="Google Shape;3247;p315"/>
          <p:cNvSpPr txBox="1"/>
          <p:nvPr/>
        </p:nvSpPr>
        <p:spPr>
          <a:xfrm>
            <a:off x="619700" y="1694100"/>
            <a:ext cx="14574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Research Data Banking</a:t>
            </a:r>
            <a:endParaRPr b="1"/>
          </a:p>
        </p:txBody>
      </p:sp>
      <p:pic>
        <p:nvPicPr>
          <p:cNvPr id="3248" name="Google Shape;3248;p315"/>
          <p:cNvPicPr preferRelativeResize="0"/>
          <p:nvPr/>
        </p:nvPicPr>
        <p:blipFill>
          <a:blip r:embed="rId4">
            <a:alphaModFix/>
          </a:blip>
          <a:stretch>
            <a:fillRect/>
          </a:stretch>
        </p:blipFill>
        <p:spPr>
          <a:xfrm>
            <a:off x="3478561" y="815587"/>
            <a:ext cx="656657" cy="256572"/>
          </a:xfrm>
          <a:prstGeom prst="rect">
            <a:avLst/>
          </a:prstGeom>
          <a:noFill/>
          <a:ln>
            <a:noFill/>
          </a:ln>
        </p:spPr>
      </p:pic>
      <p:pic>
        <p:nvPicPr>
          <p:cNvPr id="3249" name="Google Shape;3249;p315" descr="Image result for vtt logo" title="http://forge.fiware.org/plugins/mediawiki/wiki/fiware/images/thumb/f/f1/VTT-Logo.png/"/>
          <p:cNvPicPr preferRelativeResize="0"/>
          <p:nvPr/>
        </p:nvPicPr>
        <p:blipFill>
          <a:blip r:embed="rId5">
            <a:alphaModFix/>
          </a:blip>
          <a:stretch>
            <a:fillRect/>
          </a:stretch>
        </p:blipFill>
        <p:spPr>
          <a:xfrm>
            <a:off x="3707785" y="1161526"/>
            <a:ext cx="656658" cy="233576"/>
          </a:xfrm>
          <a:prstGeom prst="rect">
            <a:avLst/>
          </a:prstGeom>
          <a:noFill/>
          <a:ln>
            <a:noFill/>
          </a:ln>
        </p:spPr>
      </p:pic>
      <p:pic>
        <p:nvPicPr>
          <p:cNvPr id="3250" name="Google Shape;3250;p315"/>
          <p:cNvPicPr preferRelativeResize="0"/>
          <p:nvPr/>
        </p:nvPicPr>
        <p:blipFill rotWithShape="1">
          <a:blip r:embed="rId6">
            <a:alphaModFix/>
          </a:blip>
          <a:srcRect l="9691" r="-9"/>
          <a:stretch/>
        </p:blipFill>
        <p:spPr>
          <a:xfrm>
            <a:off x="2077317" y="3932211"/>
            <a:ext cx="862150" cy="442918"/>
          </a:xfrm>
          <a:prstGeom prst="rect">
            <a:avLst/>
          </a:prstGeom>
          <a:noFill/>
          <a:ln>
            <a:noFill/>
          </a:ln>
        </p:spPr>
      </p:pic>
      <p:pic>
        <p:nvPicPr>
          <p:cNvPr id="3251" name="Google Shape;3251;p315" descr="Image result for arkkeo logo"/>
          <p:cNvPicPr preferRelativeResize="0"/>
          <p:nvPr/>
        </p:nvPicPr>
        <p:blipFill>
          <a:blip r:embed="rId7">
            <a:alphaModFix/>
          </a:blip>
          <a:stretch>
            <a:fillRect/>
          </a:stretch>
        </p:blipFill>
        <p:spPr>
          <a:xfrm>
            <a:off x="1960646" y="944155"/>
            <a:ext cx="385542" cy="385541"/>
          </a:xfrm>
          <a:prstGeom prst="rect">
            <a:avLst/>
          </a:prstGeom>
          <a:noFill/>
          <a:ln>
            <a:noFill/>
          </a:ln>
        </p:spPr>
      </p:pic>
      <p:pic>
        <p:nvPicPr>
          <p:cNvPr id="3252" name="Google Shape;3252;p315" descr="Image result for op.fi logo"/>
          <p:cNvPicPr preferRelativeResize="0"/>
          <p:nvPr/>
        </p:nvPicPr>
        <p:blipFill>
          <a:blip r:embed="rId8">
            <a:alphaModFix/>
          </a:blip>
          <a:stretch>
            <a:fillRect/>
          </a:stretch>
        </p:blipFill>
        <p:spPr>
          <a:xfrm>
            <a:off x="3806767" y="3824465"/>
            <a:ext cx="592557" cy="330735"/>
          </a:xfrm>
          <a:prstGeom prst="rect">
            <a:avLst/>
          </a:prstGeom>
          <a:noFill/>
          <a:ln>
            <a:noFill/>
          </a:ln>
        </p:spPr>
      </p:pic>
      <p:pic>
        <p:nvPicPr>
          <p:cNvPr id="3253" name="Google Shape;3253;p315" descr="Image result for eit digital logo" title="https://www.eitdigital.eu/news-events/images-logotypes/"/>
          <p:cNvPicPr preferRelativeResize="0"/>
          <p:nvPr/>
        </p:nvPicPr>
        <p:blipFill>
          <a:blip r:embed="rId9">
            <a:alphaModFix/>
          </a:blip>
          <a:stretch>
            <a:fillRect/>
          </a:stretch>
        </p:blipFill>
        <p:spPr>
          <a:xfrm>
            <a:off x="4488746" y="1725383"/>
            <a:ext cx="656657" cy="434242"/>
          </a:xfrm>
          <a:prstGeom prst="rect">
            <a:avLst/>
          </a:prstGeom>
          <a:noFill/>
          <a:ln>
            <a:noFill/>
          </a:ln>
        </p:spPr>
      </p:pic>
      <p:sp>
        <p:nvSpPr>
          <p:cNvPr id="3254" name="Google Shape;3254;p315"/>
          <p:cNvSpPr txBox="1"/>
          <p:nvPr/>
        </p:nvSpPr>
        <p:spPr>
          <a:xfrm>
            <a:off x="4902899" y="1761625"/>
            <a:ext cx="8364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Retail</a:t>
            </a:r>
            <a:endParaRPr b="1"/>
          </a:p>
        </p:txBody>
      </p:sp>
      <p:sp>
        <p:nvSpPr>
          <p:cNvPr id="3255" name="Google Shape;3255;p315"/>
          <p:cNvSpPr txBox="1"/>
          <p:nvPr/>
        </p:nvSpPr>
        <p:spPr>
          <a:xfrm>
            <a:off x="6915250" y="1741200"/>
            <a:ext cx="2035500" cy="311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Consent Management / UMA</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Service Registry / Connection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Personal Data Storage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Aggregation &amp; Anonymization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Local Application &amp; Analytics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Profile creation &amp; portability</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Self tracking</a:t>
            </a:r>
            <a:endParaRPr sz="1200"/>
          </a:p>
        </p:txBody>
      </p:sp>
      <p:sp>
        <p:nvSpPr>
          <p:cNvPr id="3256" name="Google Shape;3256;p315"/>
          <p:cNvSpPr txBox="1"/>
          <p:nvPr/>
        </p:nvSpPr>
        <p:spPr>
          <a:xfrm>
            <a:off x="6132658" y="1699947"/>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UMA</a:t>
            </a:r>
            <a:endParaRPr b="1"/>
          </a:p>
        </p:txBody>
      </p:sp>
      <p:sp>
        <p:nvSpPr>
          <p:cNvPr id="3257" name="Google Shape;3257;p315"/>
          <p:cNvSpPr txBox="1"/>
          <p:nvPr/>
        </p:nvSpPr>
        <p:spPr>
          <a:xfrm>
            <a:off x="6121108" y="2234281"/>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SC</a:t>
            </a:r>
            <a:endParaRPr b="1"/>
          </a:p>
          <a:p>
            <a:pPr marL="0" lvl="0" indent="0" algn="r" rtl="0">
              <a:spcBef>
                <a:spcPts val="0"/>
              </a:spcBef>
              <a:spcAft>
                <a:spcPts val="0"/>
              </a:spcAft>
              <a:buNone/>
            </a:pPr>
            <a:endParaRPr b="1"/>
          </a:p>
        </p:txBody>
      </p:sp>
      <p:sp>
        <p:nvSpPr>
          <p:cNvPr id="3258" name="Google Shape;3258;p315"/>
          <p:cNvSpPr txBox="1"/>
          <p:nvPr/>
        </p:nvSpPr>
        <p:spPr>
          <a:xfrm>
            <a:off x="6116658" y="2647525"/>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PDS</a:t>
            </a:r>
            <a:endParaRPr b="1"/>
          </a:p>
          <a:p>
            <a:pPr marL="0" lvl="0" indent="0" algn="r" rtl="0">
              <a:spcBef>
                <a:spcPts val="0"/>
              </a:spcBef>
              <a:spcAft>
                <a:spcPts val="0"/>
              </a:spcAft>
              <a:buNone/>
            </a:pPr>
            <a:endParaRPr b="1"/>
          </a:p>
        </p:txBody>
      </p:sp>
      <p:sp>
        <p:nvSpPr>
          <p:cNvPr id="3259" name="Google Shape;3259;p315"/>
          <p:cNvSpPr txBox="1"/>
          <p:nvPr/>
        </p:nvSpPr>
        <p:spPr>
          <a:xfrm>
            <a:off x="6121108" y="3060769"/>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A&amp;A</a:t>
            </a:r>
            <a:endParaRPr b="1"/>
          </a:p>
          <a:p>
            <a:pPr marL="0" lvl="0" indent="0" algn="r" rtl="0">
              <a:spcBef>
                <a:spcPts val="0"/>
              </a:spcBef>
              <a:spcAft>
                <a:spcPts val="0"/>
              </a:spcAft>
              <a:buNone/>
            </a:pPr>
            <a:endParaRPr b="1"/>
          </a:p>
        </p:txBody>
      </p:sp>
      <p:sp>
        <p:nvSpPr>
          <p:cNvPr id="3260" name="Google Shape;3260;p315"/>
          <p:cNvSpPr txBox="1"/>
          <p:nvPr/>
        </p:nvSpPr>
        <p:spPr>
          <a:xfrm>
            <a:off x="5983998" y="3657750"/>
            <a:ext cx="9735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Analytics</a:t>
            </a:r>
            <a:endParaRPr b="1"/>
          </a:p>
          <a:p>
            <a:pPr marL="0" lvl="0" indent="0" algn="r" rtl="0">
              <a:spcBef>
                <a:spcPts val="0"/>
              </a:spcBef>
              <a:spcAft>
                <a:spcPts val="0"/>
              </a:spcAft>
              <a:buNone/>
            </a:pPr>
            <a:endParaRPr b="1"/>
          </a:p>
        </p:txBody>
      </p:sp>
      <p:sp>
        <p:nvSpPr>
          <p:cNvPr id="3261" name="Google Shape;3261;p315"/>
          <p:cNvSpPr txBox="1"/>
          <p:nvPr/>
        </p:nvSpPr>
        <p:spPr>
          <a:xfrm>
            <a:off x="3467032" y="2150578"/>
            <a:ext cx="8619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UMA</a:t>
            </a:r>
            <a:endParaRPr b="1"/>
          </a:p>
        </p:txBody>
      </p:sp>
      <p:sp>
        <p:nvSpPr>
          <p:cNvPr id="3262" name="Google Shape;3262;p315"/>
          <p:cNvSpPr txBox="1"/>
          <p:nvPr/>
        </p:nvSpPr>
        <p:spPr>
          <a:xfrm>
            <a:off x="2929298" y="3298534"/>
            <a:ext cx="8619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UMA</a:t>
            </a:r>
            <a:endParaRPr b="1"/>
          </a:p>
        </p:txBody>
      </p:sp>
      <p:sp>
        <p:nvSpPr>
          <p:cNvPr id="3263" name="Google Shape;3263;p315"/>
          <p:cNvSpPr txBox="1"/>
          <p:nvPr/>
        </p:nvSpPr>
        <p:spPr>
          <a:xfrm>
            <a:off x="2424683" y="1524095"/>
            <a:ext cx="4644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SC</a:t>
            </a:r>
            <a:endParaRPr b="1"/>
          </a:p>
        </p:txBody>
      </p:sp>
      <p:sp>
        <p:nvSpPr>
          <p:cNvPr id="3264" name="Google Shape;3264;p315"/>
          <p:cNvSpPr txBox="1"/>
          <p:nvPr/>
        </p:nvSpPr>
        <p:spPr>
          <a:xfrm>
            <a:off x="3089626" y="1529475"/>
            <a:ext cx="8364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PDS,</a:t>
            </a:r>
            <a:endParaRPr b="1"/>
          </a:p>
          <a:p>
            <a:pPr marL="0" lvl="0" indent="0" algn="r" rtl="0">
              <a:spcBef>
                <a:spcPts val="0"/>
              </a:spcBef>
              <a:spcAft>
                <a:spcPts val="0"/>
              </a:spcAft>
              <a:buNone/>
            </a:pPr>
            <a:r>
              <a:rPr lang="en-GB" b="1"/>
              <a:t>Profile</a:t>
            </a:r>
            <a:endParaRPr b="1"/>
          </a:p>
        </p:txBody>
      </p:sp>
      <p:sp>
        <p:nvSpPr>
          <p:cNvPr id="3265" name="Google Shape;3265;p315"/>
          <p:cNvSpPr txBox="1"/>
          <p:nvPr/>
        </p:nvSpPr>
        <p:spPr>
          <a:xfrm>
            <a:off x="6121108" y="4102307"/>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Profile</a:t>
            </a:r>
            <a:endParaRPr b="1"/>
          </a:p>
          <a:p>
            <a:pPr marL="0" lvl="0" indent="0" algn="r" rtl="0">
              <a:spcBef>
                <a:spcPts val="0"/>
              </a:spcBef>
              <a:spcAft>
                <a:spcPts val="0"/>
              </a:spcAft>
              <a:buNone/>
            </a:pPr>
            <a:endParaRPr b="1"/>
          </a:p>
        </p:txBody>
      </p:sp>
      <p:sp>
        <p:nvSpPr>
          <p:cNvPr id="3266" name="Google Shape;3266;p315"/>
          <p:cNvSpPr txBox="1"/>
          <p:nvPr/>
        </p:nvSpPr>
        <p:spPr>
          <a:xfrm>
            <a:off x="1704745" y="2141204"/>
            <a:ext cx="8619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A&amp;A</a:t>
            </a:r>
            <a:endParaRPr b="1"/>
          </a:p>
          <a:p>
            <a:pPr marL="0" lvl="0" indent="0" algn="r" rtl="0">
              <a:spcBef>
                <a:spcPts val="0"/>
              </a:spcBef>
              <a:spcAft>
                <a:spcPts val="0"/>
              </a:spcAft>
              <a:buNone/>
            </a:pPr>
            <a:endParaRPr b="1"/>
          </a:p>
        </p:txBody>
      </p:sp>
      <p:sp>
        <p:nvSpPr>
          <p:cNvPr id="3267" name="Google Shape;3267;p315"/>
          <p:cNvSpPr txBox="1"/>
          <p:nvPr/>
        </p:nvSpPr>
        <p:spPr>
          <a:xfrm>
            <a:off x="6121108" y="4635767"/>
            <a:ext cx="8364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QS</a:t>
            </a:r>
            <a:endParaRPr b="1"/>
          </a:p>
          <a:p>
            <a:pPr marL="0" lvl="0" indent="0" algn="r" rtl="0">
              <a:spcBef>
                <a:spcPts val="0"/>
              </a:spcBef>
              <a:spcAft>
                <a:spcPts val="0"/>
              </a:spcAft>
              <a:buNone/>
            </a:pPr>
            <a:endParaRPr b="1"/>
          </a:p>
        </p:txBody>
      </p:sp>
      <p:sp>
        <p:nvSpPr>
          <p:cNvPr id="3268" name="Google Shape;3268;p315"/>
          <p:cNvSpPr txBox="1"/>
          <p:nvPr/>
        </p:nvSpPr>
        <p:spPr>
          <a:xfrm>
            <a:off x="2503371" y="3226046"/>
            <a:ext cx="464400" cy="3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t>QS</a:t>
            </a:r>
            <a:endParaRPr b="1"/>
          </a:p>
          <a:p>
            <a:pPr marL="0" lvl="0" indent="0" algn="r" rtl="0">
              <a:spcBef>
                <a:spcPts val="0"/>
              </a:spcBef>
              <a:spcAft>
                <a:spcPts val="0"/>
              </a:spcAft>
              <a:buNone/>
            </a:pPr>
            <a:endParaRPr b="1"/>
          </a:p>
        </p:txBody>
      </p:sp>
      <p:sp>
        <p:nvSpPr>
          <p:cNvPr id="3269" name="Google Shape;3269;p315"/>
          <p:cNvSpPr txBox="1"/>
          <p:nvPr/>
        </p:nvSpPr>
        <p:spPr>
          <a:xfrm>
            <a:off x="3794222" y="4273223"/>
            <a:ext cx="8619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rgbClr val="1155CC"/>
                </a:solidFill>
                <a:uFill>
                  <a:noFill/>
                </a:uFill>
                <a:hlinkClick r:id="rId10"/>
              </a:rPr>
              <a:t>Directive on Payment Services PSD2</a:t>
            </a:r>
            <a:endParaRPr sz="800"/>
          </a:p>
        </p:txBody>
      </p:sp>
      <p:pic>
        <p:nvPicPr>
          <p:cNvPr id="3270" name="Google Shape;3270;p315" descr="Image result for teliasonera"/>
          <p:cNvPicPr preferRelativeResize="0"/>
          <p:nvPr/>
        </p:nvPicPr>
        <p:blipFill rotWithShape="1">
          <a:blip r:embed="rId11">
            <a:alphaModFix/>
          </a:blip>
          <a:srcRect t="8130"/>
          <a:stretch/>
        </p:blipFill>
        <p:spPr>
          <a:xfrm>
            <a:off x="925782" y="3244409"/>
            <a:ext cx="1079047" cy="256562"/>
          </a:xfrm>
          <a:prstGeom prst="rect">
            <a:avLst/>
          </a:prstGeom>
          <a:noFill/>
          <a:ln>
            <a:noFill/>
          </a:ln>
        </p:spPr>
      </p:pic>
      <p:pic>
        <p:nvPicPr>
          <p:cNvPr id="3271" name="Google Shape;3271;p315" descr="Image result for elisa logo"/>
          <p:cNvPicPr preferRelativeResize="0"/>
          <p:nvPr/>
        </p:nvPicPr>
        <p:blipFill>
          <a:blip r:embed="rId12">
            <a:alphaModFix/>
          </a:blip>
          <a:stretch>
            <a:fillRect/>
          </a:stretch>
        </p:blipFill>
        <p:spPr>
          <a:xfrm>
            <a:off x="1351272" y="2911916"/>
            <a:ext cx="464322" cy="360008"/>
          </a:xfrm>
          <a:prstGeom prst="rect">
            <a:avLst/>
          </a:prstGeom>
          <a:noFill/>
          <a:ln>
            <a:noFill/>
          </a:ln>
        </p:spPr>
      </p:pic>
      <p:sp>
        <p:nvSpPr>
          <p:cNvPr id="3272" name="Google Shape;3272;p315"/>
          <p:cNvSpPr txBox="1"/>
          <p:nvPr/>
        </p:nvSpPr>
        <p:spPr>
          <a:xfrm>
            <a:off x="418915" y="3361369"/>
            <a:ext cx="11202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Telecom</a:t>
            </a:r>
            <a:endParaRPr b="1"/>
          </a:p>
        </p:txBody>
      </p:sp>
      <p:pic>
        <p:nvPicPr>
          <p:cNvPr id="3273" name="Google Shape;3273;p315" descr="Image result for tieto logo" title="http://en.wikipedia.org/wiki/File:Tieto.svg"/>
          <p:cNvPicPr preferRelativeResize="0"/>
          <p:nvPr/>
        </p:nvPicPr>
        <p:blipFill>
          <a:blip r:embed="rId13">
            <a:alphaModFix/>
          </a:blip>
          <a:stretch>
            <a:fillRect/>
          </a:stretch>
        </p:blipFill>
        <p:spPr>
          <a:xfrm>
            <a:off x="2424679" y="848099"/>
            <a:ext cx="385556" cy="343888"/>
          </a:xfrm>
          <a:prstGeom prst="rect">
            <a:avLst/>
          </a:prstGeom>
          <a:noFill/>
          <a:ln>
            <a:noFill/>
          </a:ln>
        </p:spPr>
      </p:pic>
      <p:pic>
        <p:nvPicPr>
          <p:cNvPr id="3274" name="Google Shape;3274;p315"/>
          <p:cNvPicPr preferRelativeResize="0"/>
          <p:nvPr/>
        </p:nvPicPr>
        <p:blipFill rotWithShape="1">
          <a:blip r:embed="rId14">
            <a:alphaModFix/>
          </a:blip>
          <a:srcRect l="18748" t="12864" r="16868" b="13241"/>
          <a:stretch/>
        </p:blipFill>
        <p:spPr>
          <a:xfrm>
            <a:off x="1229198" y="2210550"/>
            <a:ext cx="592556" cy="286907"/>
          </a:xfrm>
          <a:prstGeom prst="rect">
            <a:avLst/>
          </a:prstGeom>
          <a:noFill/>
          <a:ln>
            <a:noFill/>
          </a:ln>
        </p:spPr>
      </p:pic>
      <p:sp>
        <p:nvSpPr>
          <p:cNvPr id="3275" name="Google Shape;3275;p315"/>
          <p:cNvSpPr txBox="1"/>
          <p:nvPr/>
        </p:nvSpPr>
        <p:spPr>
          <a:xfrm>
            <a:off x="4827178" y="3202346"/>
            <a:ext cx="8619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Media</a:t>
            </a:r>
            <a:endParaRPr b="1"/>
          </a:p>
        </p:txBody>
      </p:sp>
    </p:spTree>
    <p:extLst>
      <p:ext uri="{BB962C8B-B14F-4D97-AF65-F5344CB8AC3E}">
        <p14:creationId xmlns:p14="http://schemas.microsoft.com/office/powerpoint/2010/main" val="91821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pic>
        <p:nvPicPr>
          <p:cNvPr id="2357" name="Google Shape;2357;p258"/>
          <p:cNvPicPr preferRelativeResize="0"/>
          <p:nvPr/>
        </p:nvPicPr>
        <p:blipFill rotWithShape="1">
          <a:blip r:embed="rId3">
            <a:alphaModFix/>
          </a:blip>
          <a:srcRect/>
          <a:stretch/>
        </p:blipFill>
        <p:spPr>
          <a:xfrm>
            <a:off x="3032159" y="3514232"/>
            <a:ext cx="1238100" cy="577800"/>
          </a:xfrm>
          <a:prstGeom prst="rect">
            <a:avLst/>
          </a:prstGeom>
          <a:noFill/>
          <a:ln>
            <a:noFill/>
          </a:ln>
        </p:spPr>
      </p:pic>
      <p:pic>
        <p:nvPicPr>
          <p:cNvPr id="2358" name="Google Shape;2358;p258" descr="https://meeco.me/assets/img/logo-reversed.png"/>
          <p:cNvPicPr preferRelativeResize="0"/>
          <p:nvPr/>
        </p:nvPicPr>
        <p:blipFill>
          <a:blip r:embed="rId4">
            <a:alphaModFix/>
          </a:blip>
          <a:stretch>
            <a:fillRect/>
          </a:stretch>
        </p:blipFill>
        <p:spPr>
          <a:xfrm>
            <a:off x="5458471" y="1614889"/>
            <a:ext cx="888750" cy="888750"/>
          </a:xfrm>
          <a:prstGeom prst="rect">
            <a:avLst/>
          </a:prstGeom>
          <a:noFill/>
          <a:ln>
            <a:noFill/>
          </a:ln>
        </p:spPr>
      </p:pic>
      <p:pic>
        <p:nvPicPr>
          <p:cNvPr id="2359" name="Google Shape;2359;p258" descr="Risultati immagini per mydex logo">
            <a:hlinkClick r:id="rId5"/>
          </p:cNvPr>
          <p:cNvPicPr preferRelativeResize="0"/>
          <p:nvPr/>
        </p:nvPicPr>
        <p:blipFill rotWithShape="1">
          <a:blip r:embed="rId6">
            <a:alphaModFix/>
          </a:blip>
          <a:srcRect b="19871"/>
          <a:stretch/>
        </p:blipFill>
        <p:spPr>
          <a:xfrm>
            <a:off x="5283759" y="1035875"/>
            <a:ext cx="1238175" cy="436775"/>
          </a:xfrm>
          <a:prstGeom prst="rect">
            <a:avLst/>
          </a:prstGeom>
          <a:noFill/>
          <a:ln>
            <a:noFill/>
          </a:ln>
        </p:spPr>
      </p:pic>
      <p:pic>
        <p:nvPicPr>
          <p:cNvPr id="2360" name="Google Shape;2360;p258">
            <a:hlinkClick r:id="rId7"/>
          </p:cNvPr>
          <p:cNvPicPr preferRelativeResize="0"/>
          <p:nvPr/>
        </p:nvPicPr>
        <p:blipFill>
          <a:blip r:embed="rId8">
            <a:alphaModFix/>
          </a:blip>
          <a:stretch>
            <a:fillRect/>
          </a:stretch>
        </p:blipFill>
        <p:spPr>
          <a:xfrm>
            <a:off x="4932796" y="277508"/>
            <a:ext cx="1940101" cy="309842"/>
          </a:xfrm>
          <a:prstGeom prst="rect">
            <a:avLst/>
          </a:prstGeom>
          <a:noFill/>
          <a:ln>
            <a:noFill/>
          </a:ln>
        </p:spPr>
      </p:pic>
      <p:pic>
        <p:nvPicPr>
          <p:cNvPr id="2361" name="Google Shape;2361;p258"/>
          <p:cNvPicPr preferRelativeResize="0"/>
          <p:nvPr/>
        </p:nvPicPr>
        <p:blipFill>
          <a:blip r:embed="rId9">
            <a:alphaModFix/>
          </a:blip>
          <a:stretch>
            <a:fillRect/>
          </a:stretch>
        </p:blipFill>
        <p:spPr>
          <a:xfrm>
            <a:off x="4932795" y="4491160"/>
            <a:ext cx="1940102" cy="352980"/>
          </a:xfrm>
          <a:prstGeom prst="rect">
            <a:avLst/>
          </a:prstGeom>
          <a:noFill/>
          <a:ln>
            <a:noFill/>
          </a:ln>
        </p:spPr>
      </p:pic>
      <p:pic>
        <p:nvPicPr>
          <p:cNvPr id="2362" name="Google Shape;2362;p258"/>
          <p:cNvPicPr preferRelativeResize="0"/>
          <p:nvPr/>
        </p:nvPicPr>
        <p:blipFill rotWithShape="1">
          <a:blip r:embed="rId10">
            <a:alphaModFix/>
          </a:blip>
          <a:srcRect t="26348" b="22390"/>
          <a:stretch/>
        </p:blipFill>
        <p:spPr>
          <a:xfrm>
            <a:off x="2870477" y="17150"/>
            <a:ext cx="1561462" cy="830559"/>
          </a:xfrm>
          <a:prstGeom prst="rect">
            <a:avLst/>
          </a:prstGeom>
          <a:noFill/>
          <a:ln>
            <a:noFill/>
          </a:ln>
        </p:spPr>
      </p:pic>
      <p:pic>
        <p:nvPicPr>
          <p:cNvPr id="2363" name="Google Shape;2363;p258"/>
          <p:cNvPicPr preferRelativeResize="0"/>
          <p:nvPr/>
        </p:nvPicPr>
        <p:blipFill rotWithShape="1">
          <a:blip r:embed="rId11">
            <a:alphaModFix/>
          </a:blip>
          <a:srcRect l="10986" t="17934" r="8994" b="19965"/>
          <a:stretch/>
        </p:blipFill>
        <p:spPr>
          <a:xfrm>
            <a:off x="2681158" y="2597442"/>
            <a:ext cx="1940102" cy="481119"/>
          </a:xfrm>
          <a:prstGeom prst="rect">
            <a:avLst/>
          </a:prstGeom>
          <a:noFill/>
          <a:ln>
            <a:noFill/>
          </a:ln>
        </p:spPr>
      </p:pic>
      <p:pic>
        <p:nvPicPr>
          <p:cNvPr id="2364" name="Google Shape;2364;p258"/>
          <p:cNvPicPr preferRelativeResize="0"/>
          <p:nvPr/>
        </p:nvPicPr>
        <p:blipFill>
          <a:blip r:embed="rId12">
            <a:alphaModFix/>
          </a:blip>
          <a:stretch>
            <a:fillRect/>
          </a:stretch>
        </p:blipFill>
        <p:spPr>
          <a:xfrm>
            <a:off x="7116298" y="1001688"/>
            <a:ext cx="1940101" cy="505150"/>
          </a:xfrm>
          <a:prstGeom prst="rect">
            <a:avLst/>
          </a:prstGeom>
          <a:noFill/>
          <a:ln>
            <a:noFill/>
          </a:ln>
        </p:spPr>
      </p:pic>
      <p:pic>
        <p:nvPicPr>
          <p:cNvPr id="2365" name="Google Shape;2365;p258"/>
          <p:cNvPicPr preferRelativeResize="0"/>
          <p:nvPr/>
        </p:nvPicPr>
        <p:blipFill>
          <a:blip r:embed="rId13">
            <a:alphaModFix/>
          </a:blip>
          <a:stretch>
            <a:fillRect/>
          </a:stretch>
        </p:blipFill>
        <p:spPr>
          <a:xfrm>
            <a:off x="4932794" y="2656492"/>
            <a:ext cx="1940104" cy="363018"/>
          </a:xfrm>
          <a:prstGeom prst="rect">
            <a:avLst/>
          </a:prstGeom>
          <a:noFill/>
          <a:ln>
            <a:noFill/>
          </a:ln>
        </p:spPr>
      </p:pic>
      <p:pic>
        <p:nvPicPr>
          <p:cNvPr id="2366" name="Google Shape;2366;p258"/>
          <p:cNvPicPr preferRelativeResize="0"/>
          <p:nvPr/>
        </p:nvPicPr>
        <p:blipFill rotWithShape="1">
          <a:blip r:embed="rId14">
            <a:alphaModFix/>
          </a:blip>
          <a:srcRect t="22073" b="23573"/>
          <a:stretch/>
        </p:blipFill>
        <p:spPr>
          <a:xfrm>
            <a:off x="2623965" y="1861226"/>
            <a:ext cx="2054487" cy="396075"/>
          </a:xfrm>
          <a:prstGeom prst="rect">
            <a:avLst/>
          </a:prstGeom>
          <a:noFill/>
          <a:ln>
            <a:noFill/>
          </a:ln>
        </p:spPr>
      </p:pic>
      <p:pic>
        <p:nvPicPr>
          <p:cNvPr id="2367" name="Google Shape;2367;p258"/>
          <p:cNvPicPr preferRelativeResize="0"/>
          <p:nvPr/>
        </p:nvPicPr>
        <p:blipFill>
          <a:blip r:embed="rId15">
            <a:alphaModFix/>
          </a:blip>
          <a:stretch>
            <a:fillRect/>
          </a:stretch>
        </p:blipFill>
        <p:spPr>
          <a:xfrm>
            <a:off x="513157" y="204182"/>
            <a:ext cx="1519691" cy="456496"/>
          </a:xfrm>
          <a:prstGeom prst="rect">
            <a:avLst/>
          </a:prstGeom>
          <a:noFill/>
          <a:ln>
            <a:noFill/>
          </a:ln>
        </p:spPr>
      </p:pic>
      <p:pic>
        <p:nvPicPr>
          <p:cNvPr id="2368" name="Google Shape;2368;p258"/>
          <p:cNvPicPr preferRelativeResize="0"/>
          <p:nvPr/>
        </p:nvPicPr>
        <p:blipFill>
          <a:blip r:embed="rId16">
            <a:alphaModFix/>
          </a:blip>
          <a:stretch>
            <a:fillRect/>
          </a:stretch>
        </p:blipFill>
        <p:spPr>
          <a:xfrm>
            <a:off x="759517" y="2303210"/>
            <a:ext cx="1026972" cy="1069582"/>
          </a:xfrm>
          <a:prstGeom prst="rect">
            <a:avLst/>
          </a:prstGeom>
          <a:noFill/>
          <a:ln>
            <a:noFill/>
          </a:ln>
        </p:spPr>
      </p:pic>
      <p:pic>
        <p:nvPicPr>
          <p:cNvPr id="2369" name="Google Shape;2369;p258"/>
          <p:cNvPicPr preferRelativeResize="0"/>
          <p:nvPr/>
        </p:nvPicPr>
        <p:blipFill>
          <a:blip r:embed="rId17">
            <a:alphaModFix/>
          </a:blip>
          <a:stretch>
            <a:fillRect/>
          </a:stretch>
        </p:blipFill>
        <p:spPr>
          <a:xfrm>
            <a:off x="384122" y="3486633"/>
            <a:ext cx="1777762" cy="632999"/>
          </a:xfrm>
          <a:prstGeom prst="rect">
            <a:avLst/>
          </a:prstGeom>
          <a:noFill/>
          <a:ln>
            <a:noFill/>
          </a:ln>
        </p:spPr>
      </p:pic>
      <p:pic>
        <p:nvPicPr>
          <p:cNvPr id="2370" name="Google Shape;2370;p258"/>
          <p:cNvPicPr preferRelativeResize="0"/>
          <p:nvPr/>
        </p:nvPicPr>
        <p:blipFill>
          <a:blip r:embed="rId18">
            <a:alphaModFix/>
          </a:blip>
          <a:stretch>
            <a:fillRect/>
          </a:stretch>
        </p:blipFill>
        <p:spPr>
          <a:xfrm>
            <a:off x="443676" y="4543848"/>
            <a:ext cx="1658653" cy="247604"/>
          </a:xfrm>
          <a:prstGeom prst="rect">
            <a:avLst/>
          </a:prstGeom>
          <a:noFill/>
          <a:ln>
            <a:noFill/>
          </a:ln>
        </p:spPr>
      </p:pic>
      <p:pic>
        <p:nvPicPr>
          <p:cNvPr id="2371" name="Google Shape;2371;p258"/>
          <p:cNvPicPr preferRelativeResize="0"/>
          <p:nvPr/>
        </p:nvPicPr>
        <p:blipFill rotWithShape="1">
          <a:blip r:embed="rId19">
            <a:alphaModFix/>
          </a:blip>
          <a:srcRect l="11323" t="29731" r="12474" b="31499"/>
          <a:stretch/>
        </p:blipFill>
        <p:spPr>
          <a:xfrm>
            <a:off x="2622060" y="4318624"/>
            <a:ext cx="2058297" cy="698050"/>
          </a:xfrm>
          <a:prstGeom prst="rect">
            <a:avLst/>
          </a:prstGeom>
          <a:noFill/>
          <a:ln>
            <a:noFill/>
          </a:ln>
        </p:spPr>
      </p:pic>
      <p:pic>
        <p:nvPicPr>
          <p:cNvPr id="2372" name="Google Shape;2372;p258"/>
          <p:cNvPicPr preferRelativeResize="0"/>
          <p:nvPr/>
        </p:nvPicPr>
        <p:blipFill>
          <a:blip r:embed="rId20">
            <a:alphaModFix/>
          </a:blip>
          <a:stretch>
            <a:fillRect/>
          </a:stretch>
        </p:blipFill>
        <p:spPr>
          <a:xfrm>
            <a:off x="252103" y="1781166"/>
            <a:ext cx="2041800" cy="556195"/>
          </a:xfrm>
          <a:prstGeom prst="rect">
            <a:avLst/>
          </a:prstGeom>
          <a:noFill/>
          <a:ln>
            <a:noFill/>
          </a:ln>
        </p:spPr>
      </p:pic>
      <p:pic>
        <p:nvPicPr>
          <p:cNvPr id="2373" name="Google Shape;2373;p258"/>
          <p:cNvPicPr preferRelativeResize="0"/>
          <p:nvPr/>
        </p:nvPicPr>
        <p:blipFill>
          <a:blip r:embed="rId21">
            <a:alphaModFix/>
          </a:blip>
          <a:stretch>
            <a:fillRect/>
          </a:stretch>
        </p:blipFill>
        <p:spPr>
          <a:xfrm>
            <a:off x="2987116" y="962062"/>
            <a:ext cx="1328185" cy="584401"/>
          </a:xfrm>
          <a:prstGeom prst="rect">
            <a:avLst/>
          </a:prstGeom>
          <a:noFill/>
          <a:ln>
            <a:noFill/>
          </a:ln>
        </p:spPr>
      </p:pic>
      <p:pic>
        <p:nvPicPr>
          <p:cNvPr id="2374" name="Google Shape;2374;p258"/>
          <p:cNvPicPr preferRelativeResize="0"/>
          <p:nvPr/>
        </p:nvPicPr>
        <p:blipFill rotWithShape="1">
          <a:blip r:embed="rId22">
            <a:alphaModFix/>
          </a:blip>
          <a:srcRect l="10024" t="38320" r="9719" b="37923"/>
          <a:stretch/>
        </p:blipFill>
        <p:spPr>
          <a:xfrm>
            <a:off x="229544" y="1035876"/>
            <a:ext cx="2086918" cy="436773"/>
          </a:xfrm>
          <a:prstGeom prst="rect">
            <a:avLst/>
          </a:prstGeom>
          <a:noFill/>
          <a:ln>
            <a:noFill/>
          </a:ln>
        </p:spPr>
      </p:pic>
      <p:pic>
        <p:nvPicPr>
          <p:cNvPr id="2375" name="Google Shape;2375;p258"/>
          <p:cNvPicPr preferRelativeResize="0"/>
          <p:nvPr/>
        </p:nvPicPr>
        <p:blipFill>
          <a:blip r:embed="rId23">
            <a:alphaModFix/>
          </a:blip>
          <a:stretch>
            <a:fillRect/>
          </a:stretch>
        </p:blipFill>
        <p:spPr>
          <a:xfrm>
            <a:off x="7155635" y="83404"/>
            <a:ext cx="1861426" cy="698050"/>
          </a:xfrm>
          <a:prstGeom prst="rect">
            <a:avLst/>
          </a:prstGeom>
          <a:noFill/>
          <a:ln>
            <a:noFill/>
          </a:ln>
        </p:spPr>
      </p:pic>
      <p:grpSp>
        <p:nvGrpSpPr>
          <p:cNvPr id="2376" name="Google Shape;2376;p258"/>
          <p:cNvGrpSpPr/>
          <p:nvPr/>
        </p:nvGrpSpPr>
        <p:grpSpPr>
          <a:xfrm>
            <a:off x="5061379" y="3525032"/>
            <a:ext cx="1682934" cy="556200"/>
            <a:chOff x="7390349" y="164673"/>
            <a:chExt cx="1682934" cy="556200"/>
          </a:xfrm>
        </p:grpSpPr>
        <p:pic>
          <p:nvPicPr>
            <p:cNvPr id="2377" name="Google Shape;2377;p258"/>
            <p:cNvPicPr preferRelativeResize="0"/>
            <p:nvPr/>
          </p:nvPicPr>
          <p:blipFill>
            <a:blip r:embed="rId24">
              <a:alphaModFix/>
            </a:blip>
            <a:stretch>
              <a:fillRect/>
            </a:stretch>
          </p:blipFill>
          <p:spPr>
            <a:xfrm>
              <a:off x="7390349" y="164673"/>
              <a:ext cx="580637" cy="556200"/>
            </a:xfrm>
            <a:prstGeom prst="rect">
              <a:avLst/>
            </a:prstGeom>
            <a:noFill/>
            <a:ln>
              <a:noFill/>
            </a:ln>
          </p:spPr>
        </p:pic>
        <p:pic>
          <p:nvPicPr>
            <p:cNvPr id="2378" name="Google Shape;2378;p258"/>
            <p:cNvPicPr preferRelativeResize="0"/>
            <p:nvPr/>
          </p:nvPicPr>
          <p:blipFill>
            <a:blip r:embed="rId25">
              <a:alphaModFix/>
            </a:blip>
            <a:stretch>
              <a:fillRect/>
            </a:stretch>
          </p:blipFill>
          <p:spPr>
            <a:xfrm>
              <a:off x="7970975" y="224387"/>
              <a:ext cx="1102308" cy="436775"/>
            </a:xfrm>
            <a:prstGeom prst="rect">
              <a:avLst/>
            </a:prstGeom>
            <a:noFill/>
            <a:ln>
              <a:noFill/>
            </a:ln>
          </p:spPr>
        </p:pic>
      </p:grpSp>
      <p:pic>
        <p:nvPicPr>
          <p:cNvPr id="2379" name="Google Shape;2379;p258"/>
          <p:cNvPicPr preferRelativeResize="0"/>
          <p:nvPr/>
        </p:nvPicPr>
        <p:blipFill rotWithShape="1">
          <a:blip r:embed="rId26">
            <a:alphaModFix/>
          </a:blip>
          <a:srcRect l="7776" t="34387" r="7052" b="28181"/>
          <a:stretch/>
        </p:blipFill>
        <p:spPr>
          <a:xfrm>
            <a:off x="7092526" y="1840876"/>
            <a:ext cx="1987644" cy="436775"/>
          </a:xfrm>
          <a:prstGeom prst="rect">
            <a:avLst/>
          </a:prstGeom>
          <a:noFill/>
          <a:ln>
            <a:noFill/>
          </a:ln>
        </p:spPr>
      </p:pic>
      <p:pic>
        <p:nvPicPr>
          <p:cNvPr id="2380" name="Google Shape;2380;p258"/>
          <p:cNvPicPr preferRelativeResize="0"/>
          <p:nvPr/>
        </p:nvPicPr>
        <p:blipFill rotWithShape="1">
          <a:blip r:embed="rId27">
            <a:alphaModFix/>
          </a:blip>
          <a:srcRect t="28208" b="29551"/>
          <a:stretch/>
        </p:blipFill>
        <p:spPr>
          <a:xfrm>
            <a:off x="7103198" y="2422726"/>
            <a:ext cx="1966300" cy="830549"/>
          </a:xfrm>
          <a:prstGeom prst="rect">
            <a:avLst/>
          </a:prstGeom>
          <a:noFill/>
          <a:ln>
            <a:noFill/>
          </a:ln>
        </p:spPr>
      </p:pic>
      <p:pic>
        <p:nvPicPr>
          <p:cNvPr id="2381" name="Google Shape;2381;p258"/>
          <p:cNvPicPr preferRelativeResize="0"/>
          <p:nvPr/>
        </p:nvPicPr>
        <p:blipFill>
          <a:blip r:embed="rId28">
            <a:alphaModFix/>
          </a:blip>
          <a:stretch>
            <a:fillRect/>
          </a:stretch>
        </p:blipFill>
        <p:spPr>
          <a:xfrm>
            <a:off x="7305610" y="3443429"/>
            <a:ext cx="1561475" cy="719407"/>
          </a:xfrm>
          <a:prstGeom prst="rect">
            <a:avLst/>
          </a:prstGeom>
          <a:noFill/>
          <a:ln>
            <a:noFill/>
          </a:ln>
        </p:spPr>
      </p:pic>
      <p:pic>
        <p:nvPicPr>
          <p:cNvPr id="2382" name="Google Shape;2382;p258"/>
          <p:cNvPicPr preferRelativeResize="0"/>
          <p:nvPr/>
        </p:nvPicPr>
        <p:blipFill>
          <a:blip r:embed="rId29">
            <a:alphaModFix/>
          </a:blip>
          <a:stretch>
            <a:fillRect/>
          </a:stretch>
        </p:blipFill>
        <p:spPr>
          <a:xfrm>
            <a:off x="7348161" y="4524775"/>
            <a:ext cx="1476375" cy="285750"/>
          </a:xfrm>
          <a:prstGeom prst="rect">
            <a:avLst/>
          </a:prstGeom>
          <a:noFill/>
          <a:ln>
            <a:noFill/>
          </a:ln>
        </p:spPr>
      </p:pic>
      <p:sp>
        <p:nvSpPr>
          <p:cNvPr id="2383" name="Google Shape;2383;p258"/>
          <p:cNvSpPr txBox="1"/>
          <p:nvPr/>
        </p:nvSpPr>
        <p:spPr>
          <a:xfrm>
            <a:off x="-100" y="-25"/>
            <a:ext cx="9144000" cy="5143500"/>
          </a:xfrm>
          <a:prstGeom prst="rect">
            <a:avLst/>
          </a:prstGeom>
          <a:solidFill>
            <a:srgbClr val="FFFFFF">
              <a:alpha val="8577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0" b="1">
                <a:latin typeface="Roboto Slab"/>
                <a:ea typeface="Roboto Slab"/>
                <a:cs typeface="Roboto Slab"/>
                <a:sym typeface="Roboto Slab"/>
              </a:rPr>
              <a:t>Hundreds but not yet thousands</a:t>
            </a:r>
            <a:endParaRPr sz="6000" b="1">
              <a:latin typeface="Roboto Slab"/>
              <a:ea typeface="Roboto Slab"/>
              <a:cs typeface="Roboto Slab"/>
              <a:sym typeface="Roboto Slab"/>
            </a:endParaRPr>
          </a:p>
          <a:p>
            <a:pPr marL="0" lvl="0" indent="0" algn="ctr" rtl="0">
              <a:spcBef>
                <a:spcPts val="0"/>
              </a:spcBef>
              <a:spcAft>
                <a:spcPts val="0"/>
              </a:spcAft>
              <a:buNone/>
            </a:pPr>
            <a:endParaRPr sz="6000" b="1">
              <a:latin typeface="Roboto Slab"/>
              <a:ea typeface="Roboto Slab"/>
              <a:cs typeface="Roboto Slab"/>
              <a:sym typeface="Roboto Slab"/>
            </a:endParaRPr>
          </a:p>
          <a:p>
            <a:pPr marL="0" lvl="0" indent="0" algn="ctr" rtl="0">
              <a:spcBef>
                <a:spcPts val="0"/>
              </a:spcBef>
              <a:spcAft>
                <a:spcPts val="0"/>
              </a:spcAft>
              <a:buNone/>
            </a:pPr>
            <a:r>
              <a:rPr lang="en-GB" sz="4800" b="1">
                <a:latin typeface="Roboto Slab"/>
                <a:ea typeface="Roboto Slab"/>
                <a:cs typeface="Roboto Slab"/>
                <a:sym typeface="Roboto Slab"/>
              </a:rPr>
              <a:t>“MyData Operator” like initiatives Globally</a:t>
            </a:r>
            <a:endParaRPr sz="4800" b="1">
              <a:latin typeface="Roboto Slab"/>
              <a:ea typeface="Roboto Slab"/>
              <a:cs typeface="Roboto Slab"/>
              <a:sym typeface="Roboto Slab"/>
            </a:endParaRPr>
          </a:p>
        </p:txBody>
      </p:sp>
    </p:spTree>
    <p:extLst>
      <p:ext uri="{BB962C8B-B14F-4D97-AF65-F5344CB8AC3E}">
        <p14:creationId xmlns:p14="http://schemas.microsoft.com/office/powerpoint/2010/main" val="306552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pic>
        <p:nvPicPr>
          <p:cNvPr id="2761" name="Google Shape;2761;p283"/>
          <p:cNvPicPr preferRelativeResize="0"/>
          <p:nvPr/>
        </p:nvPicPr>
        <p:blipFill rotWithShape="1">
          <a:blip r:embed="rId3">
            <a:alphaModFix/>
          </a:blip>
          <a:srcRect l="27161" t="5598"/>
          <a:stretch/>
        </p:blipFill>
        <p:spPr>
          <a:xfrm>
            <a:off x="6041050" y="299175"/>
            <a:ext cx="2839225" cy="2509950"/>
          </a:xfrm>
          <a:prstGeom prst="rect">
            <a:avLst/>
          </a:prstGeom>
          <a:noFill/>
          <a:ln>
            <a:noFill/>
          </a:ln>
        </p:spPr>
      </p:pic>
      <p:pic>
        <p:nvPicPr>
          <p:cNvPr id="2762" name="Google Shape;2762;p283"/>
          <p:cNvPicPr preferRelativeResize="0"/>
          <p:nvPr/>
        </p:nvPicPr>
        <p:blipFill>
          <a:blip r:embed="rId4">
            <a:alphaModFix/>
          </a:blip>
          <a:stretch>
            <a:fillRect/>
          </a:stretch>
        </p:blipFill>
        <p:spPr>
          <a:xfrm>
            <a:off x="4078644" y="2141725"/>
            <a:ext cx="3907029" cy="2794449"/>
          </a:xfrm>
          <a:prstGeom prst="rect">
            <a:avLst/>
          </a:prstGeom>
          <a:noFill/>
          <a:ln>
            <a:noFill/>
          </a:ln>
        </p:spPr>
      </p:pic>
      <p:pic>
        <p:nvPicPr>
          <p:cNvPr id="2763" name="Google Shape;2763;p283"/>
          <p:cNvPicPr preferRelativeResize="0"/>
          <p:nvPr/>
        </p:nvPicPr>
        <p:blipFill>
          <a:blip r:embed="rId5">
            <a:alphaModFix/>
          </a:blip>
          <a:stretch>
            <a:fillRect/>
          </a:stretch>
        </p:blipFill>
        <p:spPr>
          <a:xfrm>
            <a:off x="202950" y="702475"/>
            <a:ext cx="4730715" cy="3050886"/>
          </a:xfrm>
          <a:prstGeom prst="rect">
            <a:avLst/>
          </a:prstGeom>
          <a:noFill/>
          <a:ln>
            <a:noFill/>
          </a:ln>
        </p:spPr>
      </p:pic>
      <p:sp>
        <p:nvSpPr>
          <p:cNvPr id="2764" name="Google Shape;2764;p283"/>
          <p:cNvSpPr txBox="1"/>
          <p:nvPr/>
        </p:nvSpPr>
        <p:spPr>
          <a:xfrm>
            <a:off x="0" y="4046725"/>
            <a:ext cx="4314900" cy="85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dirty="0" err="1">
                <a:solidFill>
                  <a:srgbClr val="FDB940"/>
                </a:solidFill>
                <a:latin typeface="Montserrat"/>
                <a:ea typeface="Montserrat"/>
                <a:cs typeface="Montserrat"/>
                <a:sym typeface="Montserrat"/>
              </a:rPr>
              <a:t>MyData</a:t>
            </a:r>
            <a:r>
              <a:rPr lang="en-GB" sz="2400" b="1" dirty="0">
                <a:solidFill>
                  <a:srgbClr val="FDB940"/>
                </a:solidFill>
                <a:latin typeface="Montserrat"/>
                <a:ea typeface="Montserrat"/>
                <a:cs typeface="Montserrat"/>
                <a:sym typeface="Montserrat"/>
              </a:rPr>
              <a:t> Japan in television 5/15/2019</a:t>
            </a:r>
            <a:endParaRPr sz="2400" dirty="0"/>
          </a:p>
        </p:txBody>
      </p:sp>
    </p:spTree>
    <p:extLst>
      <p:ext uri="{BB962C8B-B14F-4D97-AF65-F5344CB8AC3E}">
        <p14:creationId xmlns:p14="http://schemas.microsoft.com/office/powerpoint/2010/main" val="797794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0"/>
        <p:cNvGrpSpPr/>
        <p:nvPr/>
      </p:nvGrpSpPr>
      <p:grpSpPr>
        <a:xfrm>
          <a:off x="0" y="0"/>
          <a:ext cx="0" cy="0"/>
          <a:chOff x="0" y="0"/>
          <a:chExt cx="0" cy="0"/>
        </a:xfrm>
      </p:grpSpPr>
      <p:sp>
        <p:nvSpPr>
          <p:cNvPr id="2751" name="Google Shape;2751;p282"/>
          <p:cNvSpPr txBox="1">
            <a:spLocks noGrp="1"/>
          </p:cNvSpPr>
          <p:nvPr>
            <p:ph type="title"/>
          </p:nvPr>
        </p:nvSpPr>
        <p:spPr>
          <a:xfrm>
            <a:off x="18700" y="775166"/>
            <a:ext cx="2913300" cy="43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dirty="0"/>
              <a:t>US</a:t>
            </a:r>
            <a:endParaRPr sz="3000" dirty="0"/>
          </a:p>
          <a:p>
            <a:pPr marL="0" lvl="0" indent="0" algn="ctr" rtl="0">
              <a:spcBef>
                <a:spcPts val="0"/>
              </a:spcBef>
              <a:spcAft>
                <a:spcPts val="0"/>
              </a:spcAft>
              <a:buNone/>
            </a:pPr>
            <a:r>
              <a:rPr lang="en-GB" sz="1800" i="1" dirty="0">
                <a:solidFill>
                  <a:schemeClr val="dk1"/>
                </a:solidFill>
                <a:latin typeface="Arial"/>
                <a:ea typeface="Arial"/>
                <a:cs typeface="Arial"/>
                <a:sym typeface="Arial"/>
              </a:rPr>
              <a:t>Information Fiduciaries</a:t>
            </a:r>
            <a:endParaRPr sz="1800" i="1" dirty="0">
              <a:solidFill>
                <a:schemeClr val="dk1"/>
              </a:solidFill>
              <a:latin typeface="Arial"/>
              <a:ea typeface="Arial"/>
              <a:cs typeface="Arial"/>
              <a:sym typeface="Arial"/>
            </a:endParaRPr>
          </a:p>
          <a:p>
            <a:pPr marL="0" lvl="0" indent="0" algn="ctr" rtl="0">
              <a:spcBef>
                <a:spcPts val="0"/>
              </a:spcBef>
              <a:spcAft>
                <a:spcPts val="0"/>
              </a:spcAft>
              <a:buNone/>
            </a:pPr>
            <a:endParaRPr sz="1800" i="1" dirty="0">
              <a:solidFill>
                <a:schemeClr val="dk1"/>
              </a:solidFill>
              <a:latin typeface="Arial"/>
              <a:ea typeface="Arial"/>
              <a:cs typeface="Arial"/>
              <a:sym typeface="Arial"/>
            </a:endParaRPr>
          </a:p>
          <a:p>
            <a:pPr marL="0" lvl="0" indent="0" algn="ctr" rtl="0">
              <a:spcBef>
                <a:spcPts val="0"/>
              </a:spcBef>
              <a:spcAft>
                <a:spcPts val="0"/>
              </a:spcAft>
              <a:buNone/>
            </a:pPr>
            <a:r>
              <a:rPr lang="en-GB" sz="1400" b="0" dirty="0">
                <a:solidFill>
                  <a:schemeClr val="dk1"/>
                </a:solidFill>
                <a:latin typeface="Arial"/>
                <a:ea typeface="Arial"/>
                <a:cs typeface="Arial"/>
                <a:sym typeface="Arial"/>
              </a:rPr>
              <a:t>Economic relationships with asymmetrical power.</a:t>
            </a:r>
            <a:endParaRPr sz="1400" b="0" dirty="0">
              <a:solidFill>
                <a:schemeClr val="dk1"/>
              </a:solidFill>
              <a:latin typeface="Arial"/>
              <a:ea typeface="Arial"/>
              <a:cs typeface="Arial"/>
              <a:sym typeface="Arial"/>
            </a:endParaRPr>
          </a:p>
          <a:p>
            <a:pPr marL="0" lvl="0" indent="0" algn="ctr" rtl="0">
              <a:spcBef>
                <a:spcPts val="0"/>
              </a:spcBef>
              <a:spcAft>
                <a:spcPts val="0"/>
              </a:spcAft>
              <a:buNone/>
            </a:pPr>
            <a:endParaRPr sz="1400" b="0" dirty="0">
              <a:solidFill>
                <a:schemeClr val="dk1"/>
              </a:solidFill>
              <a:latin typeface="Arial"/>
              <a:ea typeface="Arial"/>
              <a:cs typeface="Arial"/>
              <a:sym typeface="Arial"/>
            </a:endParaRPr>
          </a:p>
          <a:p>
            <a:pPr marL="0" lvl="0" indent="0" algn="ctr" rtl="0">
              <a:spcBef>
                <a:spcPts val="0"/>
              </a:spcBef>
              <a:spcAft>
                <a:spcPts val="0"/>
              </a:spcAft>
              <a:buNone/>
            </a:pPr>
            <a:r>
              <a:rPr lang="en-GB" sz="1400" b="0" dirty="0">
                <a:solidFill>
                  <a:schemeClr val="dk1"/>
                </a:solidFill>
                <a:latin typeface="Arial"/>
                <a:ea typeface="Arial"/>
                <a:cs typeface="Arial"/>
                <a:sym typeface="Arial"/>
              </a:rPr>
              <a:t>Traditional “fiduciaries” → doctors, lawyers, and accountants.</a:t>
            </a:r>
            <a:endParaRPr sz="1400" b="0" dirty="0">
              <a:solidFill>
                <a:schemeClr val="dk1"/>
              </a:solidFill>
              <a:latin typeface="Arial"/>
              <a:ea typeface="Arial"/>
              <a:cs typeface="Arial"/>
              <a:sym typeface="Arial"/>
            </a:endParaRPr>
          </a:p>
          <a:p>
            <a:pPr marL="0" lvl="0" indent="0" algn="ctr" rtl="0">
              <a:spcBef>
                <a:spcPts val="0"/>
              </a:spcBef>
              <a:spcAft>
                <a:spcPts val="0"/>
              </a:spcAft>
              <a:buNone/>
            </a:pPr>
            <a:endParaRPr sz="1400" b="0" dirty="0">
              <a:solidFill>
                <a:schemeClr val="dk1"/>
              </a:solidFill>
              <a:latin typeface="Arial"/>
              <a:ea typeface="Arial"/>
              <a:cs typeface="Arial"/>
              <a:sym typeface="Arial"/>
            </a:endParaRPr>
          </a:p>
          <a:p>
            <a:pPr marL="0" lvl="0" indent="0" algn="ctr" rtl="0">
              <a:spcBef>
                <a:spcPts val="0"/>
              </a:spcBef>
              <a:spcAft>
                <a:spcPts val="0"/>
              </a:spcAft>
              <a:buNone/>
            </a:pPr>
            <a:r>
              <a:rPr lang="en-GB" sz="1400" b="0" dirty="0">
                <a:solidFill>
                  <a:schemeClr val="dk1"/>
                </a:solidFill>
                <a:latin typeface="Arial"/>
                <a:ea typeface="Arial"/>
                <a:cs typeface="Arial"/>
                <a:sym typeface="Arial"/>
              </a:rPr>
              <a:t>Fiduciaries owe their customers a duty of loyalty and duty of care → they cannot use their customers’ information against customers’ interests.</a:t>
            </a:r>
            <a:endParaRPr sz="1400" b="0" dirty="0">
              <a:solidFill>
                <a:schemeClr val="dk1"/>
              </a:solidFill>
              <a:latin typeface="Arial"/>
              <a:ea typeface="Arial"/>
              <a:cs typeface="Arial"/>
              <a:sym typeface="Arial"/>
            </a:endParaRPr>
          </a:p>
          <a:p>
            <a:pPr marL="0" lvl="0" indent="0" algn="ctr" rtl="0">
              <a:spcBef>
                <a:spcPts val="0"/>
              </a:spcBef>
              <a:spcAft>
                <a:spcPts val="0"/>
              </a:spcAft>
              <a:buNone/>
            </a:pPr>
            <a:endParaRPr sz="1400" b="0" dirty="0">
              <a:solidFill>
                <a:schemeClr val="dk1"/>
              </a:solidFill>
              <a:latin typeface="Arial"/>
              <a:ea typeface="Arial"/>
              <a:cs typeface="Arial"/>
              <a:sym typeface="Arial"/>
            </a:endParaRPr>
          </a:p>
          <a:p>
            <a:pPr marL="0" lvl="0" indent="0" algn="ctr" rtl="0">
              <a:spcBef>
                <a:spcPts val="0"/>
              </a:spcBef>
              <a:spcAft>
                <a:spcPts val="0"/>
              </a:spcAft>
              <a:buNone/>
            </a:pPr>
            <a:r>
              <a:rPr lang="en-GB" sz="1400" b="0" dirty="0">
                <a:solidFill>
                  <a:schemeClr val="dk1"/>
                </a:solidFill>
                <a:latin typeface="Arial"/>
                <a:ea typeface="Arial"/>
                <a:cs typeface="Arial"/>
                <a:sym typeface="Arial"/>
              </a:rPr>
              <a:t>Duties are enforced by government licensing boards, and by customer lawsuits.</a:t>
            </a:r>
            <a:endParaRPr sz="1400" b="0" dirty="0">
              <a:solidFill>
                <a:schemeClr val="dk1"/>
              </a:solidFill>
              <a:latin typeface="Arial"/>
              <a:ea typeface="Arial"/>
              <a:cs typeface="Arial"/>
              <a:sym typeface="Arial"/>
            </a:endParaRPr>
          </a:p>
          <a:p>
            <a:pPr marL="0" lvl="0" indent="0" algn="ctr" rtl="0">
              <a:spcBef>
                <a:spcPts val="0"/>
              </a:spcBef>
              <a:spcAft>
                <a:spcPts val="0"/>
              </a:spcAft>
              <a:buNone/>
            </a:pPr>
            <a:endParaRPr sz="1400" b="0" dirty="0">
              <a:solidFill>
                <a:schemeClr val="dk1"/>
              </a:solidFill>
              <a:latin typeface="Arial"/>
              <a:ea typeface="Arial"/>
              <a:cs typeface="Arial"/>
              <a:sym typeface="Arial"/>
            </a:endParaRPr>
          </a:p>
          <a:p>
            <a:pPr marL="0" lvl="0" indent="0" algn="ctr" rtl="0">
              <a:spcBef>
                <a:spcPts val="0"/>
              </a:spcBef>
              <a:spcAft>
                <a:spcPts val="0"/>
              </a:spcAft>
              <a:buNone/>
            </a:pPr>
            <a:endParaRPr sz="1400" b="0" dirty="0">
              <a:solidFill>
                <a:schemeClr val="dk1"/>
              </a:solidFill>
              <a:latin typeface="Arial"/>
              <a:ea typeface="Arial"/>
              <a:cs typeface="Arial"/>
              <a:sym typeface="Arial"/>
            </a:endParaRPr>
          </a:p>
        </p:txBody>
      </p:sp>
      <p:sp>
        <p:nvSpPr>
          <p:cNvPr id="2753" name="Google Shape;2753;p282"/>
          <p:cNvSpPr txBox="1">
            <a:spLocks noGrp="1"/>
          </p:cNvSpPr>
          <p:nvPr>
            <p:ph type="title"/>
          </p:nvPr>
        </p:nvSpPr>
        <p:spPr>
          <a:xfrm>
            <a:off x="6212000" y="775075"/>
            <a:ext cx="2913300" cy="43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a:t>Japan</a:t>
            </a:r>
            <a:endParaRPr sz="3000"/>
          </a:p>
          <a:p>
            <a:pPr marL="0" lvl="0" indent="0" algn="ctr" rtl="0">
              <a:spcBef>
                <a:spcPts val="0"/>
              </a:spcBef>
              <a:spcAft>
                <a:spcPts val="0"/>
              </a:spcAft>
              <a:buNone/>
            </a:pPr>
            <a:r>
              <a:rPr lang="en-GB" sz="1800" i="1">
                <a:solidFill>
                  <a:schemeClr val="dk1"/>
                </a:solidFill>
                <a:latin typeface="Arial"/>
                <a:ea typeface="Arial"/>
                <a:cs typeface="Arial"/>
                <a:sym typeface="Arial"/>
              </a:rPr>
              <a:t>Information Banks</a:t>
            </a:r>
            <a:endParaRPr sz="1800" i="1">
              <a:solidFill>
                <a:schemeClr val="dk1"/>
              </a:solidFill>
              <a:latin typeface="Arial"/>
              <a:ea typeface="Arial"/>
              <a:cs typeface="Arial"/>
              <a:sym typeface="Arial"/>
            </a:endParaRPr>
          </a:p>
          <a:p>
            <a:pPr marL="0" lvl="0" indent="0" algn="ctr" rtl="0">
              <a:spcBef>
                <a:spcPts val="0"/>
              </a:spcBef>
              <a:spcAft>
                <a:spcPts val="0"/>
              </a:spcAft>
              <a:buNone/>
            </a:pPr>
            <a:endParaRPr sz="1800" i="1">
              <a:solidFill>
                <a:schemeClr val="dk1"/>
              </a:solidFill>
              <a:latin typeface="Arial"/>
              <a:ea typeface="Arial"/>
              <a:cs typeface="Arial"/>
              <a:sym typeface="Arial"/>
            </a:endParaRPr>
          </a:p>
          <a:p>
            <a:pPr marL="0" lvl="0" indent="0" algn="ctr" rtl="0">
              <a:spcBef>
                <a:spcPts val="0"/>
              </a:spcBef>
              <a:spcAft>
                <a:spcPts val="0"/>
              </a:spcAft>
              <a:buNone/>
            </a:pPr>
            <a:r>
              <a:rPr lang="en-GB" sz="1400" b="0">
                <a:solidFill>
                  <a:srgbClr val="FF0000"/>
                </a:solidFill>
                <a:latin typeface="Arial"/>
                <a:ea typeface="Arial"/>
                <a:cs typeface="Arial"/>
                <a:sym typeface="Arial"/>
              </a:rPr>
              <a:t>“Anti GAFA” struggle to find antidote for the global centralization of data economy.</a:t>
            </a:r>
            <a:endParaRPr sz="1400" b="0">
              <a:solidFill>
                <a:srgbClr val="FF0000"/>
              </a:solidFill>
              <a:latin typeface="Arial"/>
              <a:ea typeface="Arial"/>
              <a:cs typeface="Arial"/>
              <a:sym typeface="Arial"/>
            </a:endParaRPr>
          </a:p>
          <a:p>
            <a:pPr marL="0" lvl="0" indent="0" algn="ctr" rtl="0">
              <a:spcBef>
                <a:spcPts val="0"/>
              </a:spcBef>
              <a:spcAft>
                <a:spcPts val="0"/>
              </a:spcAft>
              <a:buNone/>
            </a:pPr>
            <a:endParaRPr sz="1400" b="0">
              <a:solidFill>
                <a:srgbClr val="FF0000"/>
              </a:solidFill>
              <a:latin typeface="Arial"/>
              <a:ea typeface="Arial"/>
              <a:cs typeface="Arial"/>
              <a:sym typeface="Arial"/>
            </a:endParaRPr>
          </a:p>
          <a:p>
            <a:pPr marL="0" lvl="0" indent="0" algn="ctr" rtl="0">
              <a:spcBef>
                <a:spcPts val="0"/>
              </a:spcBef>
              <a:spcAft>
                <a:spcPts val="0"/>
              </a:spcAft>
              <a:buNone/>
            </a:pPr>
            <a:r>
              <a:rPr lang="en-GB" sz="1400" b="0">
                <a:solidFill>
                  <a:srgbClr val="000000"/>
                </a:solidFill>
                <a:latin typeface="Arial"/>
                <a:ea typeface="Arial"/>
                <a:cs typeface="Arial"/>
                <a:sym typeface="Arial"/>
              </a:rPr>
              <a:t>Aging population → do people have interest and capability to execute individual rights?</a:t>
            </a:r>
            <a:endParaRPr sz="1400" b="0">
              <a:solidFill>
                <a:srgbClr val="000000"/>
              </a:solidFill>
              <a:latin typeface="Arial"/>
              <a:ea typeface="Arial"/>
              <a:cs typeface="Arial"/>
              <a:sym typeface="Arial"/>
            </a:endParaRPr>
          </a:p>
          <a:p>
            <a:pPr marL="0" lvl="0" indent="0" algn="ctr" rtl="0">
              <a:spcBef>
                <a:spcPts val="0"/>
              </a:spcBef>
              <a:spcAft>
                <a:spcPts val="0"/>
              </a:spcAft>
              <a:buNone/>
            </a:pPr>
            <a:endParaRPr sz="1400" b="0">
              <a:solidFill>
                <a:srgbClr val="000000"/>
              </a:solidFill>
              <a:latin typeface="Arial"/>
              <a:ea typeface="Arial"/>
              <a:cs typeface="Arial"/>
              <a:sym typeface="Arial"/>
            </a:endParaRPr>
          </a:p>
          <a:p>
            <a:pPr marL="0" lvl="0" indent="0" algn="ctr" rtl="0">
              <a:spcBef>
                <a:spcPts val="0"/>
              </a:spcBef>
              <a:spcAft>
                <a:spcPts val="0"/>
              </a:spcAft>
              <a:buNone/>
            </a:pPr>
            <a:r>
              <a:rPr lang="en-GB" sz="1400" b="0">
                <a:solidFill>
                  <a:srgbClr val="000000"/>
                </a:solidFill>
                <a:latin typeface="Arial"/>
                <a:ea typeface="Arial"/>
                <a:cs typeface="Arial"/>
                <a:sym typeface="Arial"/>
              </a:rPr>
              <a:t>Organisations should help people.</a:t>
            </a:r>
            <a:br>
              <a:rPr lang="en-GB" sz="1400" b="0">
                <a:solidFill>
                  <a:srgbClr val="000000"/>
                </a:solidFill>
                <a:latin typeface="Arial"/>
                <a:ea typeface="Arial"/>
                <a:cs typeface="Arial"/>
                <a:sym typeface="Arial"/>
              </a:rPr>
            </a:br>
            <a:endParaRPr sz="1400" b="0">
              <a:solidFill>
                <a:srgbClr val="000000"/>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400" b="0">
                <a:solidFill>
                  <a:srgbClr val="000000"/>
                </a:solidFill>
                <a:latin typeface="Arial"/>
                <a:ea typeface="Arial"/>
                <a:cs typeface="Arial"/>
                <a:sym typeface="Arial"/>
              </a:rPr>
              <a:t>Government set certification scheme for “information banks” that can act on behalf of the individuals regarding their data.</a:t>
            </a:r>
            <a:endParaRPr sz="1400" b="0">
              <a:solidFill>
                <a:srgbClr val="000000"/>
              </a:solidFill>
              <a:latin typeface="Arial"/>
              <a:ea typeface="Arial"/>
              <a:cs typeface="Arial"/>
              <a:sym typeface="Arial"/>
            </a:endParaRPr>
          </a:p>
        </p:txBody>
      </p:sp>
      <p:pic>
        <p:nvPicPr>
          <p:cNvPr id="2754" name="Google Shape;2754;p282"/>
          <p:cNvPicPr preferRelativeResize="0"/>
          <p:nvPr/>
        </p:nvPicPr>
        <p:blipFill rotWithShape="1">
          <a:blip r:embed="rId3">
            <a:alphaModFix/>
          </a:blip>
          <a:srcRect r="20760"/>
          <a:stretch/>
        </p:blipFill>
        <p:spPr>
          <a:xfrm>
            <a:off x="850926" y="51575"/>
            <a:ext cx="1243400" cy="827375"/>
          </a:xfrm>
          <a:prstGeom prst="rect">
            <a:avLst/>
          </a:prstGeom>
          <a:noFill/>
          <a:ln>
            <a:noFill/>
          </a:ln>
        </p:spPr>
      </p:pic>
      <p:pic>
        <p:nvPicPr>
          <p:cNvPr id="2756" name="Google Shape;2756;p282"/>
          <p:cNvPicPr preferRelativeResize="0"/>
          <p:nvPr/>
        </p:nvPicPr>
        <p:blipFill>
          <a:blip r:embed="rId4">
            <a:alphaModFix/>
          </a:blip>
          <a:stretch>
            <a:fillRect/>
          </a:stretch>
        </p:blipFill>
        <p:spPr>
          <a:xfrm>
            <a:off x="6951363" y="29133"/>
            <a:ext cx="1243425" cy="872254"/>
          </a:xfrm>
          <a:prstGeom prst="rect">
            <a:avLst/>
          </a:prstGeom>
          <a:noFill/>
          <a:ln>
            <a:noFill/>
          </a:ln>
        </p:spPr>
      </p:pic>
      <p:sp>
        <p:nvSpPr>
          <p:cNvPr id="3" name="Title 2">
            <a:extLst>
              <a:ext uri="{FF2B5EF4-FFF2-40B4-BE49-F238E27FC236}">
                <a16:creationId xmlns:a16="http://schemas.microsoft.com/office/drawing/2014/main" id="{4A79184B-833B-EB4D-9936-904F7B9DD047}"/>
              </a:ext>
            </a:extLst>
          </p:cNvPr>
          <p:cNvSpPr>
            <a:spLocks noGrp="1"/>
          </p:cNvSpPr>
          <p:nvPr>
            <p:ph type="title"/>
          </p:nvPr>
        </p:nvSpPr>
        <p:spPr/>
        <p:txBody>
          <a:bodyPr/>
          <a:lstStyle/>
          <a:p>
            <a:r>
              <a:rPr lang="en-US" dirty="0" err="1"/>
              <a:t>MyData</a:t>
            </a:r>
            <a:r>
              <a:rPr lang="en-US" dirty="0"/>
              <a:t> Operators?</a:t>
            </a:r>
          </a:p>
        </p:txBody>
      </p:sp>
    </p:spTree>
    <p:extLst>
      <p:ext uri="{BB962C8B-B14F-4D97-AF65-F5344CB8AC3E}">
        <p14:creationId xmlns:p14="http://schemas.microsoft.com/office/powerpoint/2010/main" val="206186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1440"/>
        <p:cNvGrpSpPr/>
        <p:nvPr/>
      </p:nvGrpSpPr>
      <p:grpSpPr>
        <a:xfrm>
          <a:off x="0" y="0"/>
          <a:ext cx="0" cy="0"/>
          <a:chOff x="0" y="0"/>
          <a:chExt cx="0" cy="0"/>
        </a:xfrm>
      </p:grpSpPr>
      <p:sp>
        <p:nvSpPr>
          <p:cNvPr id="1441" name="Google Shape;1441;p189"/>
          <p:cNvSpPr txBox="1"/>
          <p:nvPr/>
        </p:nvSpPr>
        <p:spPr>
          <a:xfrm>
            <a:off x="246450" y="0"/>
            <a:ext cx="85575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3000"/>
              </a:spcAft>
              <a:buNone/>
            </a:pPr>
            <a:r>
              <a:rPr lang="en-GB" sz="5000" b="1" dirty="0">
                <a:latin typeface="Montserrat"/>
                <a:ea typeface="Montserrat"/>
                <a:cs typeface="Montserrat"/>
                <a:sym typeface="Montserrat"/>
              </a:rPr>
              <a:t>Are you dreaming of Interoperable Open Markets for Personal Data?</a:t>
            </a:r>
            <a:endParaRPr sz="5000" b="1" dirty="0">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8"/>
        <p:cNvGrpSpPr/>
        <p:nvPr/>
      </p:nvGrpSpPr>
      <p:grpSpPr>
        <a:xfrm>
          <a:off x="0" y="0"/>
          <a:ext cx="0" cy="0"/>
          <a:chOff x="0" y="0"/>
          <a:chExt cx="0" cy="0"/>
        </a:xfrm>
      </p:grpSpPr>
      <p:pic>
        <p:nvPicPr>
          <p:cNvPr id="889" name="Google Shape;889;p147"/>
          <p:cNvPicPr preferRelativeResize="0"/>
          <p:nvPr/>
        </p:nvPicPr>
        <p:blipFill>
          <a:blip r:embed="rId3">
            <a:alphaModFix/>
          </a:blip>
          <a:stretch>
            <a:fillRect/>
          </a:stretch>
        </p:blipFill>
        <p:spPr>
          <a:xfrm>
            <a:off x="0" y="0"/>
            <a:ext cx="9144000" cy="6096000"/>
          </a:xfrm>
          <a:prstGeom prst="rect">
            <a:avLst/>
          </a:prstGeom>
          <a:noFill/>
          <a:ln>
            <a:noFill/>
          </a:ln>
        </p:spPr>
      </p:pic>
      <p:sp>
        <p:nvSpPr>
          <p:cNvPr id="890" name="Google Shape;890;p147"/>
          <p:cNvSpPr/>
          <p:nvPr/>
        </p:nvSpPr>
        <p:spPr>
          <a:xfrm>
            <a:off x="0" y="4404000"/>
            <a:ext cx="9144000" cy="739500"/>
          </a:xfrm>
          <a:prstGeom prst="rect">
            <a:avLst/>
          </a:prstGeom>
          <a:solidFill>
            <a:srgbClr val="73D1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chemeClr val="hlink"/>
                </a:solidFill>
                <a:uFill>
                  <a:noFill/>
                </a:uFill>
                <a:latin typeface="Roboto Slab"/>
                <a:ea typeface="Roboto Slab"/>
                <a:cs typeface="Roboto Slab"/>
                <a:sym typeface="Roboto Slab"/>
                <a:hlinkClick r:id="rId4"/>
              </a:rPr>
              <a:t>https://</a:t>
            </a:r>
            <a:r>
              <a:rPr lang="en-GB" sz="3600" b="1">
                <a:solidFill>
                  <a:srgbClr val="FFFFFF"/>
                </a:solidFill>
                <a:uFill>
                  <a:noFill/>
                </a:uFill>
                <a:latin typeface="Roboto Slab"/>
                <a:ea typeface="Roboto Slab"/>
                <a:cs typeface="Roboto Slab"/>
                <a:sym typeface="Roboto Slab"/>
                <a:hlinkClick r:id="rId4"/>
              </a:rPr>
              <a:t>mydata.org/declaration</a:t>
            </a:r>
            <a:endParaRPr sz="3600" b="1">
              <a:solidFill>
                <a:srgbClr val="FFFFFF"/>
              </a:solidFill>
              <a:latin typeface="Roboto Slab"/>
              <a:ea typeface="Roboto Slab"/>
              <a:cs typeface="Roboto Slab"/>
              <a:sym typeface="Roboto Slab"/>
            </a:endParaRPr>
          </a:p>
        </p:txBody>
      </p:sp>
      <p:sp>
        <p:nvSpPr>
          <p:cNvPr id="891" name="Google Shape;891;p147"/>
          <p:cNvSpPr txBox="1"/>
          <p:nvPr/>
        </p:nvSpPr>
        <p:spPr>
          <a:xfrm>
            <a:off x="0" y="968200"/>
            <a:ext cx="9144000" cy="2260500"/>
          </a:xfrm>
          <a:prstGeom prst="rect">
            <a:avLst/>
          </a:prstGeom>
          <a:solidFill>
            <a:srgbClr val="000000">
              <a:alpha val="56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5600" b="1">
                <a:solidFill>
                  <a:srgbClr val="FFFFFF"/>
                </a:solidFill>
                <a:latin typeface="Roboto Slab"/>
                <a:ea typeface="Roboto Slab"/>
                <a:cs typeface="Roboto Slab"/>
                <a:sym typeface="Roboto Slab"/>
              </a:rPr>
              <a:t>DECLARATION OF</a:t>
            </a:r>
            <a:endParaRPr sz="5600" b="1">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5600" b="1">
                <a:solidFill>
                  <a:srgbClr val="FFFFFF"/>
                </a:solidFill>
                <a:latin typeface="Roboto Slab"/>
                <a:ea typeface="Roboto Slab"/>
                <a:cs typeface="Roboto Slab"/>
                <a:sym typeface="Roboto Slab"/>
              </a:rPr>
              <a:t>MYDATA PRINCIPLES</a:t>
            </a:r>
            <a:endParaRPr>
              <a:solidFill>
                <a:srgbClr val="FFFFFF"/>
              </a:solidFill>
            </a:endParaRPr>
          </a:p>
        </p:txBody>
      </p:sp>
      <p:sp>
        <p:nvSpPr>
          <p:cNvPr id="892" name="Google Shape;892;p147"/>
          <p:cNvSpPr txBox="1"/>
          <p:nvPr/>
        </p:nvSpPr>
        <p:spPr>
          <a:xfrm>
            <a:off x="8337175" y="2386850"/>
            <a:ext cx="806700" cy="5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EBF8FD"/>
                </a:solidFill>
                <a:uFill>
                  <a:noFill/>
                </a:uFill>
                <a:latin typeface="Roboto Slab"/>
                <a:ea typeface="Roboto Slab"/>
                <a:cs typeface="Roboto Slab"/>
                <a:sym typeface="Roboto Slab"/>
                <a:hlinkClick r:id="rId5"/>
              </a:rPr>
              <a:t>(v1.0)</a:t>
            </a:r>
            <a:endParaRPr sz="1800">
              <a:solidFill>
                <a:srgbClr val="EBF8FD"/>
              </a:solidFill>
            </a:endParaRPr>
          </a:p>
        </p:txBody>
      </p:sp>
    </p:spTree>
    <p:extLst>
      <p:ext uri="{BB962C8B-B14F-4D97-AF65-F5344CB8AC3E}">
        <p14:creationId xmlns:p14="http://schemas.microsoft.com/office/powerpoint/2010/main" val="58337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493"/>
        <p:cNvGrpSpPr/>
        <p:nvPr/>
      </p:nvGrpSpPr>
      <p:grpSpPr>
        <a:xfrm>
          <a:off x="0" y="0"/>
          <a:ext cx="0" cy="0"/>
          <a:chOff x="0" y="0"/>
          <a:chExt cx="0" cy="0"/>
        </a:xfrm>
      </p:grpSpPr>
      <p:sp>
        <p:nvSpPr>
          <p:cNvPr id="494" name="Google Shape;494;p109"/>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Thank you!</a:t>
            </a:r>
            <a:br>
              <a:rPr lang="en-GB" dirty="0"/>
            </a:br>
            <a:br>
              <a:rPr lang="en-GB" dirty="0"/>
            </a:br>
            <a:r>
              <a:rPr lang="en-GB" sz="2000" dirty="0" err="1"/>
              <a:t>sari@aulead.com</a:t>
            </a:r>
            <a:endParaRPr sz="2000" dirty="0"/>
          </a:p>
        </p:txBody>
      </p:sp>
    </p:spTree>
    <p:extLst>
      <p:ext uri="{BB962C8B-B14F-4D97-AF65-F5344CB8AC3E}">
        <p14:creationId xmlns:p14="http://schemas.microsoft.com/office/powerpoint/2010/main" val="920129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B28B-2BD1-664E-B5CD-42732E05CB52}"/>
              </a:ext>
            </a:extLst>
          </p:cNvPr>
          <p:cNvPicPr>
            <a:picLocks noChangeAspect="1"/>
          </p:cNvPicPr>
          <p:nvPr/>
        </p:nvPicPr>
        <p:blipFill>
          <a:blip r:embed="rId3"/>
          <a:stretch>
            <a:fillRect/>
          </a:stretch>
        </p:blipFill>
        <p:spPr>
          <a:xfrm>
            <a:off x="1489165" y="1619329"/>
            <a:ext cx="7654835" cy="5138777"/>
          </a:xfrm>
          <a:prstGeom prst="rect">
            <a:avLst/>
          </a:prstGeom>
        </p:spPr>
      </p:pic>
      <p:pic>
        <p:nvPicPr>
          <p:cNvPr id="5" name="Picture 4">
            <a:extLst>
              <a:ext uri="{FF2B5EF4-FFF2-40B4-BE49-F238E27FC236}">
                <a16:creationId xmlns:a16="http://schemas.microsoft.com/office/drawing/2014/main" id="{F9A2899F-4FA5-864C-9283-266D028A1EAA}"/>
              </a:ext>
            </a:extLst>
          </p:cNvPr>
          <p:cNvPicPr>
            <a:picLocks noChangeAspect="1"/>
          </p:cNvPicPr>
          <p:nvPr/>
        </p:nvPicPr>
        <p:blipFill>
          <a:blip r:embed="rId4"/>
          <a:stretch>
            <a:fillRect/>
          </a:stretch>
        </p:blipFill>
        <p:spPr>
          <a:xfrm>
            <a:off x="4598307" y="0"/>
            <a:ext cx="4545693" cy="2165322"/>
          </a:xfrm>
          <a:prstGeom prst="rect">
            <a:avLst/>
          </a:prstGeom>
        </p:spPr>
      </p:pic>
      <p:pic>
        <p:nvPicPr>
          <p:cNvPr id="7" name="Picture 6">
            <a:extLst>
              <a:ext uri="{FF2B5EF4-FFF2-40B4-BE49-F238E27FC236}">
                <a16:creationId xmlns:a16="http://schemas.microsoft.com/office/drawing/2014/main" id="{31D21E1B-7086-3042-BB41-9BE0B797CC8C}"/>
              </a:ext>
            </a:extLst>
          </p:cNvPr>
          <p:cNvPicPr>
            <a:picLocks noChangeAspect="1"/>
          </p:cNvPicPr>
          <p:nvPr/>
        </p:nvPicPr>
        <p:blipFill>
          <a:blip r:embed="rId5"/>
          <a:stretch>
            <a:fillRect/>
          </a:stretch>
        </p:blipFill>
        <p:spPr>
          <a:xfrm>
            <a:off x="0" y="-382706"/>
            <a:ext cx="4598307" cy="4486077"/>
          </a:xfrm>
          <a:prstGeom prst="rect">
            <a:avLst/>
          </a:prstGeom>
        </p:spPr>
      </p:pic>
      <p:pic>
        <p:nvPicPr>
          <p:cNvPr id="9" name="Picture 8">
            <a:extLst>
              <a:ext uri="{FF2B5EF4-FFF2-40B4-BE49-F238E27FC236}">
                <a16:creationId xmlns:a16="http://schemas.microsoft.com/office/drawing/2014/main" id="{46685D8E-328F-B041-A89D-223D2D1AD177}"/>
              </a:ext>
            </a:extLst>
          </p:cNvPr>
          <p:cNvPicPr>
            <a:picLocks noChangeAspect="1"/>
          </p:cNvPicPr>
          <p:nvPr/>
        </p:nvPicPr>
        <p:blipFill>
          <a:blip r:embed="rId6"/>
          <a:stretch>
            <a:fillRect/>
          </a:stretch>
        </p:blipFill>
        <p:spPr>
          <a:xfrm>
            <a:off x="0" y="2494643"/>
            <a:ext cx="2451100" cy="3911600"/>
          </a:xfrm>
          <a:prstGeom prst="rect">
            <a:avLst/>
          </a:prstGeom>
        </p:spPr>
      </p:pic>
    </p:spTree>
    <p:extLst>
      <p:ext uri="{BB962C8B-B14F-4D97-AF65-F5344CB8AC3E}">
        <p14:creationId xmlns:p14="http://schemas.microsoft.com/office/powerpoint/2010/main" val="296851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286"/>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fld id="{00000000-1234-1234-1234-123412341234}" type="slidenum">
              <a:rPr lang="en-GB"/>
              <a:t>5</a:t>
            </a:fld>
            <a:endParaRPr/>
          </a:p>
        </p:txBody>
      </p:sp>
      <p:sp>
        <p:nvSpPr>
          <p:cNvPr id="2795" name="Google Shape;2795;p286"/>
          <p:cNvSpPr txBox="1">
            <a:spLocks noGrp="1"/>
          </p:cNvSpPr>
          <p:nvPr>
            <p:ph type="title"/>
          </p:nvPr>
        </p:nvSpPr>
        <p:spPr>
          <a:xfrm>
            <a:off x="18700" y="856481"/>
            <a:ext cx="2913300" cy="9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4FC3F7"/>
                </a:solidFill>
              </a:rPr>
              <a:t>US</a:t>
            </a:r>
            <a:endParaRPr dirty="0">
              <a:solidFill>
                <a:srgbClr val="4FC3F7"/>
              </a:solidFill>
            </a:endParaRPr>
          </a:p>
          <a:p>
            <a:pPr marL="0" lvl="0" indent="0" algn="ctr" rtl="0">
              <a:spcBef>
                <a:spcPts val="0"/>
              </a:spcBef>
              <a:spcAft>
                <a:spcPts val="0"/>
              </a:spcAft>
              <a:buNone/>
            </a:pPr>
            <a:r>
              <a:rPr lang="en-GB" sz="1400" i="1" dirty="0">
                <a:solidFill>
                  <a:srgbClr val="4FC3F7"/>
                </a:solidFill>
              </a:rPr>
              <a:t>End of privacy?</a:t>
            </a:r>
            <a:endParaRPr dirty="0">
              <a:solidFill>
                <a:srgbClr val="4FC3F7"/>
              </a:solidFill>
            </a:endParaRPr>
          </a:p>
        </p:txBody>
      </p:sp>
      <p:sp>
        <p:nvSpPr>
          <p:cNvPr id="2796" name="Google Shape;2796;p286"/>
          <p:cNvSpPr txBox="1">
            <a:spLocks noGrp="1"/>
          </p:cNvSpPr>
          <p:nvPr>
            <p:ph type="title"/>
          </p:nvPr>
        </p:nvSpPr>
        <p:spPr>
          <a:xfrm>
            <a:off x="2997350" y="821838"/>
            <a:ext cx="2913300" cy="9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4FC3F7"/>
                </a:solidFill>
              </a:rPr>
              <a:t>Europe</a:t>
            </a:r>
            <a:endParaRPr>
              <a:solidFill>
                <a:srgbClr val="4FC3F7"/>
              </a:solidFill>
            </a:endParaRPr>
          </a:p>
          <a:p>
            <a:pPr marL="0" lvl="0" indent="0" algn="ctr" rtl="0">
              <a:spcBef>
                <a:spcPts val="0"/>
              </a:spcBef>
              <a:spcAft>
                <a:spcPts val="0"/>
              </a:spcAft>
              <a:buNone/>
            </a:pPr>
            <a:r>
              <a:rPr lang="en-GB" sz="1400" i="1">
                <a:solidFill>
                  <a:srgbClr val="4FC3F7"/>
                </a:solidFill>
              </a:rPr>
              <a:t>Complex fight for privacy</a:t>
            </a:r>
            <a:endParaRPr>
              <a:solidFill>
                <a:srgbClr val="4FC3F7"/>
              </a:solidFill>
            </a:endParaRPr>
          </a:p>
        </p:txBody>
      </p:sp>
      <p:sp>
        <p:nvSpPr>
          <p:cNvPr id="2797" name="Google Shape;2797;p286"/>
          <p:cNvSpPr txBox="1">
            <a:spLocks noGrp="1"/>
          </p:cNvSpPr>
          <p:nvPr>
            <p:ph type="title"/>
          </p:nvPr>
        </p:nvSpPr>
        <p:spPr>
          <a:xfrm>
            <a:off x="6118150" y="821838"/>
            <a:ext cx="2913300" cy="9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4FC3F7"/>
                </a:solidFill>
              </a:rPr>
              <a:t>China</a:t>
            </a:r>
            <a:endParaRPr>
              <a:solidFill>
                <a:srgbClr val="4FC3F7"/>
              </a:solidFill>
            </a:endParaRPr>
          </a:p>
          <a:p>
            <a:pPr marL="0" lvl="0" indent="0" algn="ctr" rtl="0">
              <a:spcBef>
                <a:spcPts val="0"/>
              </a:spcBef>
              <a:spcAft>
                <a:spcPts val="0"/>
              </a:spcAft>
              <a:buNone/>
            </a:pPr>
            <a:r>
              <a:rPr lang="en-GB" sz="1400" i="1">
                <a:solidFill>
                  <a:srgbClr val="4FC3F7"/>
                </a:solidFill>
              </a:rPr>
              <a:t>State owned digital identities</a:t>
            </a:r>
            <a:endParaRPr>
              <a:solidFill>
                <a:srgbClr val="4FC3F7"/>
              </a:solidFill>
            </a:endParaRPr>
          </a:p>
        </p:txBody>
      </p:sp>
      <p:pic>
        <p:nvPicPr>
          <p:cNvPr id="2798" name="Google Shape;2798;p286"/>
          <p:cNvPicPr preferRelativeResize="0"/>
          <p:nvPr/>
        </p:nvPicPr>
        <p:blipFill>
          <a:blip r:embed="rId3">
            <a:alphaModFix/>
          </a:blip>
          <a:stretch>
            <a:fillRect/>
          </a:stretch>
        </p:blipFill>
        <p:spPr>
          <a:xfrm>
            <a:off x="893877" y="124650"/>
            <a:ext cx="1243413" cy="655631"/>
          </a:xfrm>
          <a:prstGeom prst="rect">
            <a:avLst/>
          </a:prstGeom>
          <a:noFill/>
          <a:ln>
            <a:noFill/>
          </a:ln>
        </p:spPr>
      </p:pic>
      <p:pic>
        <p:nvPicPr>
          <p:cNvPr id="2799" name="Google Shape;2799;p286"/>
          <p:cNvPicPr preferRelativeResize="0"/>
          <p:nvPr/>
        </p:nvPicPr>
        <p:blipFill>
          <a:blip r:embed="rId4">
            <a:alphaModFix/>
          </a:blip>
          <a:stretch>
            <a:fillRect/>
          </a:stretch>
        </p:blipFill>
        <p:spPr>
          <a:xfrm>
            <a:off x="3898925" y="83091"/>
            <a:ext cx="1110150" cy="738746"/>
          </a:xfrm>
          <a:prstGeom prst="rect">
            <a:avLst/>
          </a:prstGeom>
          <a:noFill/>
          <a:ln>
            <a:noFill/>
          </a:ln>
        </p:spPr>
      </p:pic>
      <p:pic>
        <p:nvPicPr>
          <p:cNvPr id="2800" name="Google Shape;2800;p286"/>
          <p:cNvPicPr preferRelativeResize="0"/>
          <p:nvPr/>
        </p:nvPicPr>
        <p:blipFill>
          <a:blip r:embed="rId5">
            <a:alphaModFix/>
          </a:blip>
          <a:stretch>
            <a:fillRect/>
          </a:stretch>
        </p:blipFill>
        <p:spPr>
          <a:xfrm>
            <a:off x="7019738" y="83094"/>
            <a:ext cx="1110136" cy="738750"/>
          </a:xfrm>
          <a:prstGeom prst="rect">
            <a:avLst/>
          </a:prstGeom>
          <a:noFill/>
          <a:ln>
            <a:noFill/>
          </a:ln>
        </p:spPr>
      </p:pic>
      <p:sp>
        <p:nvSpPr>
          <p:cNvPr id="2801" name="Google Shape;2801;p286"/>
          <p:cNvSpPr txBox="1"/>
          <p:nvPr/>
        </p:nvSpPr>
        <p:spPr>
          <a:xfrm>
            <a:off x="123275" y="1871400"/>
            <a:ext cx="2913300" cy="30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NSA behavior and national security act as a baseline for how the state is treating individuals’ privacy.</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No evident state-led initiative for trust networks or an interoperability model.</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GAFAs dominate the global commercial online market and commercially significant digital identities.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Most core technologies in identity management and authorisation are developed in the US.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p:txBody>
      </p:sp>
      <p:sp>
        <p:nvSpPr>
          <p:cNvPr id="2802" name="Google Shape;2802;p286"/>
          <p:cNvSpPr txBox="1"/>
          <p:nvPr/>
        </p:nvSpPr>
        <p:spPr>
          <a:xfrm>
            <a:off x="3171599" y="1871400"/>
            <a:ext cx="3190500" cy="30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GDPR, PSD2 and other legal initiatives exist for protecting individual rights.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In different countries, cultural preferences and national initiatives vary.</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Initiatives exist for building a unified single digital market.</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Development of frameworks (such as Eidas) for trusted federated digital identities.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There are no globally significant European online service companies.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p:txBody>
      </p:sp>
      <p:sp>
        <p:nvSpPr>
          <p:cNvPr id="2803" name="Google Shape;2803;p286"/>
          <p:cNvSpPr txBox="1"/>
          <p:nvPr/>
        </p:nvSpPr>
        <p:spPr>
          <a:xfrm>
            <a:off x="6362361" y="1871400"/>
            <a:ext cx="2669100" cy="30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National Social Credit System (SCS) for identity trust attributes.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State controlled (or partly controlled) Baidu, Weibo, WeChat are significant services in domestic markets.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Rolling out digital identities for companies and services.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National control on identities.</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GB" sz="1200" b="1">
                <a:solidFill>
                  <a:srgbClr val="FFFFFF"/>
                </a:solidFill>
                <a:latin typeface="Montserrat"/>
                <a:ea typeface="Montserrat"/>
                <a:cs typeface="Montserrat"/>
                <a:sym typeface="Montserrat"/>
              </a:rPr>
              <a:t>Services such as sesame credit are defining individual’s trust level.</a:t>
            </a: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16682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08"/>
          <p:cNvSpPr txBox="1"/>
          <p:nvPr/>
        </p:nvSpPr>
        <p:spPr>
          <a:xfrm>
            <a:off x="538900" y="486325"/>
            <a:ext cx="2281800" cy="5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Lato"/>
                <a:ea typeface="Lato"/>
                <a:cs typeface="Lato"/>
                <a:sym typeface="Lato"/>
              </a:rPr>
              <a:t>Current state</a:t>
            </a:r>
            <a:endParaRPr sz="2400" b="1">
              <a:latin typeface="Lato"/>
              <a:ea typeface="Lato"/>
              <a:cs typeface="Lato"/>
              <a:sym typeface="Lato"/>
            </a:endParaRPr>
          </a:p>
        </p:txBody>
      </p:sp>
      <p:sp>
        <p:nvSpPr>
          <p:cNvPr id="480" name="Google Shape;480;p108"/>
          <p:cNvSpPr txBox="1"/>
          <p:nvPr/>
        </p:nvSpPr>
        <p:spPr>
          <a:xfrm>
            <a:off x="3534325" y="486325"/>
            <a:ext cx="2179200" cy="5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Lato"/>
                <a:ea typeface="Lato"/>
                <a:cs typeface="Lato"/>
                <a:sym typeface="Lato"/>
              </a:rPr>
              <a:t>Opportunity</a:t>
            </a:r>
            <a:endParaRPr sz="2400" b="1">
              <a:latin typeface="Lato"/>
              <a:ea typeface="Lato"/>
              <a:cs typeface="Lato"/>
              <a:sym typeface="Lato"/>
            </a:endParaRPr>
          </a:p>
        </p:txBody>
      </p:sp>
      <p:sp>
        <p:nvSpPr>
          <p:cNvPr id="481" name="Google Shape;481;p108"/>
          <p:cNvSpPr txBox="1"/>
          <p:nvPr/>
        </p:nvSpPr>
        <p:spPr>
          <a:xfrm>
            <a:off x="6427150" y="486325"/>
            <a:ext cx="2179200" cy="5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Lato"/>
                <a:ea typeface="Lato"/>
                <a:cs typeface="Lato"/>
                <a:sym typeface="Lato"/>
              </a:rPr>
              <a:t>Solution</a:t>
            </a:r>
            <a:endParaRPr sz="2400" b="1">
              <a:latin typeface="Lato"/>
              <a:ea typeface="Lato"/>
              <a:cs typeface="Lato"/>
              <a:sym typeface="Lato"/>
            </a:endParaRPr>
          </a:p>
        </p:txBody>
      </p:sp>
      <p:sp>
        <p:nvSpPr>
          <p:cNvPr id="482" name="Google Shape;482;p108"/>
          <p:cNvSpPr/>
          <p:nvPr/>
        </p:nvSpPr>
        <p:spPr>
          <a:xfrm rot="-382">
            <a:off x="3279400" y="1192104"/>
            <a:ext cx="2698200" cy="3321000"/>
          </a:xfrm>
          <a:prstGeom prst="roundRect">
            <a:avLst>
              <a:gd name="adj" fmla="val 16667"/>
            </a:avLst>
          </a:prstGeom>
          <a:solidFill>
            <a:srgbClr val="FFFFFF"/>
          </a:solid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latin typeface="Lato"/>
                <a:ea typeface="Lato"/>
                <a:cs typeface="Lato"/>
                <a:sym typeface="Lato"/>
              </a:rPr>
              <a:t>Trillion$</a:t>
            </a:r>
            <a:endParaRPr sz="3200" b="1" dirty="0">
              <a:latin typeface="Lato"/>
              <a:ea typeface="Lato"/>
              <a:cs typeface="Lato"/>
              <a:sym typeface="Lato"/>
            </a:endParaRPr>
          </a:p>
          <a:p>
            <a:pPr marL="0" lvl="0" indent="0" algn="ctr" rtl="0">
              <a:spcBef>
                <a:spcPts val="0"/>
              </a:spcBef>
              <a:spcAft>
                <a:spcPts val="0"/>
              </a:spcAft>
              <a:buNone/>
            </a:pPr>
            <a:endParaRPr b="1" dirty="0">
              <a:latin typeface="Lato"/>
              <a:ea typeface="Lato"/>
              <a:cs typeface="Lato"/>
              <a:sym typeface="Lato"/>
            </a:endParaRPr>
          </a:p>
          <a:p>
            <a:pPr marL="0" lvl="0" indent="0" algn="ctr" rtl="0">
              <a:spcBef>
                <a:spcPts val="0"/>
              </a:spcBef>
              <a:spcAft>
                <a:spcPts val="0"/>
              </a:spcAft>
              <a:buNone/>
            </a:pPr>
            <a:endParaRPr b="1" dirty="0">
              <a:latin typeface="Lato"/>
              <a:ea typeface="Lato"/>
              <a:cs typeface="Lato"/>
              <a:sym typeface="Lato"/>
            </a:endParaRPr>
          </a:p>
          <a:p>
            <a:pPr marL="0" lvl="0" indent="0" algn="ctr" rtl="0">
              <a:spcBef>
                <a:spcPts val="0"/>
              </a:spcBef>
              <a:spcAft>
                <a:spcPts val="0"/>
              </a:spcAft>
              <a:buClr>
                <a:srgbClr val="000000"/>
              </a:buClr>
              <a:buSzPts val="1100"/>
              <a:buFont typeface="Arial"/>
              <a:buNone/>
            </a:pPr>
            <a:r>
              <a:rPr lang="en-GB" dirty="0">
                <a:solidFill>
                  <a:schemeClr val="tx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The Value of Our Digital Identity Boston Consulting Group (2012)</a:t>
            </a:r>
            <a:endParaRPr b="1" dirty="0">
              <a:solidFill>
                <a:schemeClr val="tx1"/>
              </a:solidFill>
              <a:latin typeface="Lato"/>
              <a:ea typeface="Lato"/>
              <a:cs typeface="Lato"/>
              <a:sym typeface="Lato"/>
            </a:endParaRPr>
          </a:p>
        </p:txBody>
      </p:sp>
      <p:sp>
        <p:nvSpPr>
          <p:cNvPr id="483" name="Google Shape;483;p108"/>
          <p:cNvSpPr/>
          <p:nvPr/>
        </p:nvSpPr>
        <p:spPr>
          <a:xfrm rot="-382">
            <a:off x="6202100" y="1161179"/>
            <a:ext cx="2698200" cy="3321000"/>
          </a:xfrm>
          <a:prstGeom prst="roundRect">
            <a:avLst>
              <a:gd name="adj" fmla="val 16667"/>
            </a:avLst>
          </a:prstGeom>
          <a:solidFill>
            <a:srgbClr val="FFFFFF"/>
          </a:solid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200" b="1">
              <a:latin typeface="Arvo"/>
              <a:ea typeface="Arvo"/>
              <a:cs typeface="Arvo"/>
              <a:sym typeface="Arvo"/>
            </a:endParaRPr>
          </a:p>
          <a:p>
            <a:pPr marL="0" lvl="0" indent="0" algn="ctr" rtl="0">
              <a:spcBef>
                <a:spcPts val="0"/>
              </a:spcBef>
              <a:spcAft>
                <a:spcPts val="0"/>
              </a:spcAft>
              <a:buNone/>
            </a:pPr>
            <a:endParaRPr sz="3200" b="1">
              <a:latin typeface="Arvo"/>
              <a:ea typeface="Arvo"/>
              <a:cs typeface="Arvo"/>
              <a:sym typeface="Arvo"/>
            </a:endParaRPr>
          </a:p>
          <a:p>
            <a:pPr marL="0" lvl="0" indent="0" algn="ctr" rtl="0">
              <a:spcBef>
                <a:spcPts val="0"/>
              </a:spcBef>
              <a:spcAft>
                <a:spcPts val="0"/>
              </a:spcAft>
              <a:buNone/>
            </a:pPr>
            <a:endParaRPr sz="3200" b="1">
              <a:latin typeface="Arvo"/>
              <a:ea typeface="Arvo"/>
              <a:cs typeface="Arvo"/>
              <a:sym typeface="Arvo"/>
            </a:endParaRPr>
          </a:p>
          <a:p>
            <a:pPr marL="0" lvl="0" indent="0" algn="ctr" rtl="0">
              <a:spcBef>
                <a:spcPts val="0"/>
              </a:spcBef>
              <a:spcAft>
                <a:spcPts val="0"/>
              </a:spcAft>
              <a:buNone/>
            </a:pPr>
            <a:endParaRPr b="1">
              <a:latin typeface="Arvo"/>
              <a:ea typeface="Arvo"/>
              <a:cs typeface="Arvo"/>
              <a:sym typeface="Arvo"/>
            </a:endParaRPr>
          </a:p>
          <a:p>
            <a:pPr marL="0" lvl="0" indent="0" algn="ctr" rtl="0">
              <a:spcBef>
                <a:spcPts val="0"/>
              </a:spcBef>
              <a:spcAft>
                <a:spcPts val="0"/>
              </a:spcAft>
              <a:buClr>
                <a:srgbClr val="000000"/>
              </a:buClr>
              <a:buSzPts val="1100"/>
              <a:buFont typeface="Arial"/>
              <a:buNone/>
            </a:pPr>
            <a:endParaRPr>
              <a:latin typeface="Lato"/>
              <a:ea typeface="Lato"/>
              <a:cs typeface="Lato"/>
              <a:sym typeface="Lato"/>
            </a:endParaRPr>
          </a:p>
          <a:p>
            <a:pPr marL="0" lvl="0" indent="0" algn="ctr" rtl="0">
              <a:spcBef>
                <a:spcPts val="0"/>
              </a:spcBef>
              <a:spcAft>
                <a:spcPts val="0"/>
              </a:spcAft>
              <a:buClr>
                <a:srgbClr val="000000"/>
              </a:buClr>
              <a:buSzPts val="1100"/>
              <a:buFont typeface="Arial"/>
              <a:buNone/>
            </a:pPr>
            <a:endParaRPr>
              <a:latin typeface="Lato"/>
              <a:ea typeface="Lato"/>
              <a:cs typeface="Lato"/>
              <a:sym typeface="Lato"/>
            </a:endParaRPr>
          </a:p>
          <a:p>
            <a:pPr marL="0" lvl="0" indent="0" algn="ctr" rtl="0">
              <a:spcBef>
                <a:spcPts val="0"/>
              </a:spcBef>
              <a:spcAft>
                <a:spcPts val="0"/>
              </a:spcAft>
              <a:buClr>
                <a:srgbClr val="000000"/>
              </a:buClr>
              <a:buSzPts val="1100"/>
              <a:buFont typeface="Arial"/>
              <a:buNone/>
            </a:pPr>
            <a:r>
              <a:rPr lang="en-GB">
                <a:latin typeface="Lato"/>
                <a:ea typeface="Lato"/>
                <a:cs typeface="Lato"/>
                <a:sym typeface="Lato"/>
              </a:rPr>
              <a:t>Solving the trust challenge requires interoperability and new practices</a:t>
            </a:r>
            <a:endParaRPr b="1">
              <a:latin typeface="Arvo"/>
              <a:ea typeface="Arvo"/>
              <a:cs typeface="Arvo"/>
              <a:sym typeface="Arvo"/>
            </a:endParaRPr>
          </a:p>
        </p:txBody>
      </p:sp>
      <p:sp>
        <p:nvSpPr>
          <p:cNvPr id="484" name="Google Shape;484;p108"/>
          <p:cNvSpPr/>
          <p:nvPr/>
        </p:nvSpPr>
        <p:spPr>
          <a:xfrm rot="-382">
            <a:off x="356700" y="1161179"/>
            <a:ext cx="2698200" cy="3321000"/>
          </a:xfrm>
          <a:prstGeom prst="roundRect">
            <a:avLst>
              <a:gd name="adj" fmla="val 16667"/>
            </a:avLst>
          </a:prstGeom>
          <a:solidFill>
            <a:srgbClr val="FFFFFF"/>
          </a:solid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3000" b="1">
                <a:latin typeface="Lato"/>
                <a:ea typeface="Lato"/>
                <a:cs typeface="Lato"/>
                <a:sym typeface="Lato"/>
              </a:rPr>
              <a:t>Trust is Broken</a:t>
            </a:r>
            <a:endParaRPr sz="3000" b="1">
              <a:solidFill>
                <a:srgbClr val="000000"/>
              </a:solidFill>
              <a:latin typeface="Lato"/>
              <a:ea typeface="Lato"/>
              <a:cs typeface="Lato"/>
              <a:sym typeface="Lato"/>
            </a:endParaRPr>
          </a:p>
          <a:p>
            <a:pPr marL="0" lvl="0" indent="0" algn="ctr" rtl="0">
              <a:spcBef>
                <a:spcPts val="0"/>
              </a:spcBef>
              <a:spcAft>
                <a:spcPts val="0"/>
              </a:spcAft>
              <a:buClr>
                <a:srgbClr val="000000"/>
              </a:buClr>
              <a:buSzPts val="1100"/>
              <a:buFont typeface="Arial"/>
              <a:buNone/>
            </a:pPr>
            <a:endParaRPr b="1">
              <a:solidFill>
                <a:srgbClr val="000000"/>
              </a:solidFill>
              <a:latin typeface="Lato"/>
              <a:ea typeface="Lato"/>
              <a:cs typeface="Lato"/>
              <a:sym typeface="Lato"/>
            </a:endParaRPr>
          </a:p>
          <a:p>
            <a:pPr marL="0" lvl="0" indent="0" algn="ctr" rtl="0">
              <a:spcBef>
                <a:spcPts val="0"/>
              </a:spcBef>
              <a:spcAft>
                <a:spcPts val="0"/>
              </a:spcAft>
              <a:buClr>
                <a:srgbClr val="000000"/>
              </a:buClr>
              <a:buSzPts val="1100"/>
              <a:buFont typeface="Arial"/>
              <a:buNone/>
            </a:pPr>
            <a:r>
              <a:rPr lang="en-GB">
                <a:latin typeface="Lato"/>
                <a:ea typeface="Lato"/>
                <a:cs typeface="Lato"/>
                <a:sym typeface="Lato"/>
              </a:rPr>
              <a:t>78% of consumers feel  that it is hard to trust companies in how they manage personal information - The future of Digital Trust - Orange (2014)</a:t>
            </a:r>
            <a:r>
              <a:rPr lang="en-GB" b="1">
                <a:solidFill>
                  <a:srgbClr val="000000"/>
                </a:solidFill>
                <a:latin typeface="Lato"/>
                <a:ea typeface="Lato"/>
                <a:cs typeface="Lato"/>
                <a:sym typeface="Lato"/>
              </a:rPr>
              <a:t> </a:t>
            </a:r>
            <a:endParaRPr b="1">
              <a:solidFill>
                <a:srgbClr val="000000"/>
              </a:solidFill>
              <a:latin typeface="Lato"/>
              <a:ea typeface="Lato"/>
              <a:cs typeface="Lato"/>
              <a:sym typeface="Lato"/>
            </a:endParaRPr>
          </a:p>
        </p:txBody>
      </p:sp>
      <p:sp>
        <p:nvSpPr>
          <p:cNvPr id="485" name="Google Shape;485;p108"/>
          <p:cNvSpPr/>
          <p:nvPr/>
        </p:nvSpPr>
        <p:spPr>
          <a:xfrm>
            <a:off x="7574326" y="2794463"/>
            <a:ext cx="1221600" cy="635700"/>
          </a:xfrm>
          <a:prstGeom prst="rect">
            <a:avLst/>
          </a:prstGeom>
          <a:solidFill>
            <a:srgbClr val="674E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Governance</a:t>
            </a:r>
            <a:endParaRPr b="1">
              <a:solidFill>
                <a:srgbClr val="FFFFFF"/>
              </a:solidFill>
            </a:endParaRPr>
          </a:p>
        </p:txBody>
      </p:sp>
      <p:sp>
        <p:nvSpPr>
          <p:cNvPr id="486" name="Google Shape;486;p108"/>
          <p:cNvSpPr/>
          <p:nvPr/>
        </p:nvSpPr>
        <p:spPr>
          <a:xfrm>
            <a:off x="6905950" y="1422321"/>
            <a:ext cx="1221600" cy="63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Brands</a:t>
            </a:r>
            <a:endParaRPr b="1">
              <a:solidFill>
                <a:srgbClr val="FFFFFF"/>
              </a:solidFill>
            </a:endParaRPr>
          </a:p>
        </p:txBody>
      </p:sp>
      <p:sp>
        <p:nvSpPr>
          <p:cNvPr id="487" name="Google Shape;487;p108"/>
          <p:cNvSpPr/>
          <p:nvPr/>
        </p:nvSpPr>
        <p:spPr>
          <a:xfrm>
            <a:off x="6301807" y="2108400"/>
            <a:ext cx="1221600" cy="635700"/>
          </a:xfrm>
          <a:prstGeom prst="rect">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Technology</a:t>
            </a:r>
            <a:endParaRPr b="1">
              <a:solidFill>
                <a:srgbClr val="FFFFFF"/>
              </a:solidFill>
            </a:endParaRPr>
          </a:p>
        </p:txBody>
      </p:sp>
      <p:sp>
        <p:nvSpPr>
          <p:cNvPr id="488" name="Google Shape;488;p108"/>
          <p:cNvSpPr/>
          <p:nvPr/>
        </p:nvSpPr>
        <p:spPr>
          <a:xfrm>
            <a:off x="6301808" y="2794464"/>
            <a:ext cx="1221600" cy="635700"/>
          </a:xfrm>
          <a:prstGeom prst="rect">
            <a:avLst/>
          </a:prstGeom>
          <a:solidFill>
            <a:srgbClr val="F49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Practices</a:t>
            </a:r>
            <a:endParaRPr b="1">
              <a:solidFill>
                <a:srgbClr val="FFFFFF"/>
              </a:solidFill>
            </a:endParaRPr>
          </a:p>
        </p:txBody>
      </p:sp>
      <p:sp>
        <p:nvSpPr>
          <p:cNvPr id="489" name="Google Shape;489;p108"/>
          <p:cNvSpPr/>
          <p:nvPr/>
        </p:nvSpPr>
        <p:spPr>
          <a:xfrm>
            <a:off x="7574325" y="2108400"/>
            <a:ext cx="1221600" cy="635700"/>
          </a:xfrm>
          <a:prstGeom prst="rect">
            <a:avLst/>
          </a:prstGeom>
          <a:solidFill>
            <a:srgbClr val="009F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Usability</a:t>
            </a:r>
            <a:endParaRPr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B940"/>
        </a:solidFill>
        <a:effectLst/>
      </p:bgPr>
    </p:bg>
    <p:spTree>
      <p:nvGrpSpPr>
        <p:cNvPr id="1" name="Shape 493"/>
        <p:cNvGrpSpPr/>
        <p:nvPr/>
      </p:nvGrpSpPr>
      <p:grpSpPr>
        <a:xfrm>
          <a:off x="0" y="0"/>
          <a:ext cx="0" cy="0"/>
          <a:chOff x="0" y="0"/>
          <a:chExt cx="0" cy="0"/>
        </a:xfrm>
      </p:grpSpPr>
      <p:sp>
        <p:nvSpPr>
          <p:cNvPr id="494" name="Google Shape;494;p109"/>
          <p:cNvSpPr txBox="1">
            <a:spLocks noGrp="1"/>
          </p:cNvSpPr>
          <p:nvPr>
            <p:ph type="ctrTitle"/>
          </p:nvPr>
        </p:nvSpPr>
        <p:spPr>
          <a:xfrm>
            <a:off x="311700" y="-25"/>
            <a:ext cx="85206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What is MyData?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8"/>
        <p:cNvGrpSpPr/>
        <p:nvPr/>
      </p:nvGrpSpPr>
      <p:grpSpPr>
        <a:xfrm>
          <a:off x="0" y="0"/>
          <a:ext cx="0" cy="0"/>
          <a:chOff x="0" y="0"/>
          <a:chExt cx="0" cy="0"/>
        </a:xfrm>
      </p:grpSpPr>
      <p:sp>
        <p:nvSpPr>
          <p:cNvPr id="499" name="Google Shape;499;p110"/>
          <p:cNvSpPr txBox="1"/>
          <p:nvPr/>
        </p:nvSpPr>
        <p:spPr>
          <a:xfrm>
            <a:off x="3531675" y="75050"/>
            <a:ext cx="5564700" cy="444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7200" b="1" dirty="0" err="1">
                <a:solidFill>
                  <a:srgbClr val="16C1F3"/>
                </a:solidFill>
                <a:latin typeface="Roboto Slab"/>
                <a:ea typeface="Roboto Slab"/>
                <a:cs typeface="Roboto Slab"/>
                <a:sym typeface="Roboto Slab"/>
              </a:rPr>
              <a:t>MyData</a:t>
            </a:r>
            <a:endParaRPr sz="2400" dirty="0">
              <a:latin typeface="Roboto Slab"/>
              <a:ea typeface="Roboto Slab"/>
              <a:cs typeface="Roboto Slab"/>
              <a:sym typeface="Roboto Slab"/>
            </a:endParaRPr>
          </a:p>
          <a:p>
            <a:pPr marL="457200" lvl="0" indent="0" algn="ctr" rtl="0">
              <a:lnSpc>
                <a:spcPct val="115000"/>
              </a:lnSpc>
              <a:spcBef>
                <a:spcPts val="0"/>
              </a:spcBef>
              <a:spcAft>
                <a:spcPts val="0"/>
              </a:spcAft>
              <a:buNone/>
            </a:pPr>
            <a:endParaRPr sz="3000" b="1" dirty="0">
              <a:latin typeface="Montserrat"/>
              <a:ea typeface="Montserrat"/>
              <a:cs typeface="Montserrat"/>
              <a:sym typeface="Montserrat"/>
            </a:endParaRPr>
          </a:p>
          <a:p>
            <a:pPr marL="457200" lvl="0" indent="0" algn="ctr" rtl="0">
              <a:lnSpc>
                <a:spcPct val="115000"/>
              </a:lnSpc>
              <a:spcBef>
                <a:spcPts val="0"/>
              </a:spcBef>
              <a:spcAft>
                <a:spcPts val="0"/>
              </a:spcAft>
              <a:buNone/>
            </a:pPr>
            <a:r>
              <a:rPr lang="en-GB" sz="3000" b="1" dirty="0">
                <a:latin typeface="Montserrat"/>
                <a:ea typeface="Montserrat"/>
                <a:cs typeface="Montserrat"/>
                <a:sym typeface="Montserrat"/>
              </a:rPr>
              <a:t>Alternative vision</a:t>
            </a:r>
            <a:endParaRPr sz="3000" b="1" dirty="0">
              <a:latin typeface="Montserrat"/>
              <a:ea typeface="Montserrat"/>
              <a:cs typeface="Montserrat"/>
              <a:sym typeface="Montserrat"/>
            </a:endParaRPr>
          </a:p>
          <a:p>
            <a:pPr marL="457200" lvl="0" indent="0" algn="ctr" rtl="0">
              <a:lnSpc>
                <a:spcPct val="115000"/>
              </a:lnSpc>
              <a:spcBef>
                <a:spcPts val="0"/>
              </a:spcBef>
              <a:spcAft>
                <a:spcPts val="0"/>
              </a:spcAft>
              <a:buNone/>
            </a:pPr>
            <a:r>
              <a:rPr lang="en-GB" sz="3000" b="1" dirty="0">
                <a:latin typeface="Montserrat"/>
                <a:ea typeface="Montserrat"/>
                <a:cs typeface="Montserrat"/>
                <a:sym typeface="Montserrat"/>
              </a:rPr>
              <a:t>Guiding principles</a:t>
            </a:r>
            <a:endParaRPr sz="3000" b="1" dirty="0">
              <a:latin typeface="Montserrat"/>
              <a:ea typeface="Montserrat"/>
              <a:cs typeface="Montserrat"/>
              <a:sym typeface="Montserrat"/>
            </a:endParaRPr>
          </a:p>
          <a:p>
            <a:pPr marL="457200" lvl="0" indent="0" algn="ctr" rtl="0">
              <a:lnSpc>
                <a:spcPct val="115000"/>
              </a:lnSpc>
              <a:spcBef>
                <a:spcPts val="0"/>
              </a:spcBef>
              <a:spcAft>
                <a:spcPts val="0"/>
              </a:spcAft>
              <a:buNone/>
            </a:pPr>
            <a:r>
              <a:rPr lang="en-GB" sz="3000" b="1" dirty="0">
                <a:latin typeface="Montserrat"/>
                <a:ea typeface="Montserrat"/>
                <a:cs typeface="Montserrat"/>
                <a:sym typeface="Montserrat"/>
              </a:rPr>
              <a:t>Global organization</a:t>
            </a:r>
            <a:endParaRPr sz="3000" b="1" dirty="0">
              <a:latin typeface="Montserrat"/>
              <a:ea typeface="Montserrat"/>
              <a:cs typeface="Montserrat"/>
              <a:sym typeface="Montserrat"/>
            </a:endParaRPr>
          </a:p>
          <a:p>
            <a:pPr marL="457200" lvl="0" indent="0" algn="ctr" rtl="0">
              <a:lnSpc>
                <a:spcPct val="115000"/>
              </a:lnSpc>
              <a:spcBef>
                <a:spcPts val="0"/>
              </a:spcBef>
              <a:spcAft>
                <a:spcPts val="0"/>
              </a:spcAft>
              <a:buNone/>
            </a:pPr>
            <a:r>
              <a:rPr lang="en-GB" sz="3000" b="1" dirty="0">
                <a:latin typeface="Montserrat"/>
                <a:ea typeface="Montserrat"/>
                <a:cs typeface="Montserrat"/>
                <a:sym typeface="Montserrat"/>
              </a:rPr>
              <a:t>Meetings &amp; conferences</a:t>
            </a:r>
            <a:endParaRPr sz="3000" b="1" dirty="0">
              <a:latin typeface="Montserrat"/>
              <a:ea typeface="Montserrat"/>
              <a:cs typeface="Montserrat"/>
              <a:sym typeface="Montserrat"/>
            </a:endParaRPr>
          </a:p>
        </p:txBody>
      </p:sp>
      <p:pic>
        <p:nvPicPr>
          <p:cNvPr id="500" name="Google Shape;500;p110" descr="Screen Shot 2017-03-27 at 11.38.59.png"/>
          <p:cNvPicPr preferRelativeResize="0"/>
          <p:nvPr/>
        </p:nvPicPr>
        <p:blipFill rotWithShape="1">
          <a:blip r:embed="rId3">
            <a:alphaModFix/>
          </a:blip>
          <a:srcRect l="11198" t="6544" r="7302" b="7566"/>
          <a:stretch/>
        </p:blipFill>
        <p:spPr>
          <a:xfrm>
            <a:off x="99575" y="836437"/>
            <a:ext cx="3610900" cy="347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13"/>
          <p:cNvSpPr txBox="1">
            <a:spLocks noGrp="1"/>
          </p:cNvSpPr>
          <p:nvPr>
            <p:ph type="title"/>
          </p:nvPr>
        </p:nvSpPr>
        <p:spPr>
          <a:xfrm>
            <a:off x="4000500" y="1341775"/>
            <a:ext cx="5019300" cy="327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000">
                <a:solidFill>
                  <a:srgbClr val="FFFFFF"/>
                </a:solidFill>
                <a:latin typeface="Montserrat"/>
                <a:ea typeface="Montserrat"/>
                <a:cs typeface="Montserrat"/>
                <a:sym typeface="Montserrat"/>
              </a:rPr>
              <a:t>The core idea of MyData is that individuals should be in</a:t>
            </a:r>
            <a:r>
              <a:rPr lang="en-GB" sz="2000">
                <a:solidFill>
                  <a:srgbClr val="000000"/>
                </a:solidFill>
                <a:latin typeface="Montserrat"/>
                <a:ea typeface="Montserrat"/>
                <a:cs typeface="Montserrat"/>
                <a:sym typeface="Montserrat"/>
              </a:rPr>
              <a:t> </a:t>
            </a:r>
            <a:r>
              <a:rPr lang="en-GB" sz="2000">
                <a:solidFill>
                  <a:srgbClr val="009FDE"/>
                </a:solidFill>
                <a:latin typeface="Montserrat"/>
                <a:ea typeface="Montserrat"/>
                <a:cs typeface="Montserrat"/>
                <a:sym typeface="Montserrat"/>
              </a:rPr>
              <a:t>control of their own data</a:t>
            </a:r>
            <a:r>
              <a:rPr lang="en-GB" sz="2000">
                <a:solidFill>
                  <a:srgbClr val="000000"/>
                </a:solidFill>
                <a:latin typeface="Montserrat"/>
                <a:ea typeface="Montserrat"/>
                <a:cs typeface="Montserrat"/>
                <a:sym typeface="Montserrat"/>
              </a:rPr>
              <a:t>.</a:t>
            </a:r>
            <a:endParaRPr sz="2000">
              <a:solidFill>
                <a:srgbClr val="FFFFF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000">
              <a:solidFill>
                <a:srgbClr val="FFFFF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2000">
                <a:solidFill>
                  <a:srgbClr val="FFFFFF"/>
                </a:solidFill>
                <a:latin typeface="Montserrat"/>
                <a:ea typeface="Montserrat"/>
                <a:cs typeface="Montserrat"/>
                <a:sym typeface="Montserrat"/>
              </a:rPr>
              <a:t>The MyData approach aims at strengthening </a:t>
            </a:r>
            <a:r>
              <a:rPr lang="en-GB" sz="2000">
                <a:solidFill>
                  <a:srgbClr val="009FDE"/>
                </a:solidFill>
                <a:latin typeface="Montserrat"/>
                <a:ea typeface="Montserrat"/>
                <a:cs typeface="Montserrat"/>
                <a:sym typeface="Montserrat"/>
              </a:rPr>
              <a:t>digital human rights</a:t>
            </a:r>
            <a:r>
              <a:rPr lang="en-GB" sz="2000">
                <a:solidFill>
                  <a:srgbClr val="000000"/>
                </a:solidFill>
                <a:latin typeface="Montserrat"/>
                <a:ea typeface="Montserrat"/>
                <a:cs typeface="Montserrat"/>
                <a:sym typeface="Montserrat"/>
              </a:rPr>
              <a:t> </a:t>
            </a:r>
            <a:r>
              <a:rPr lang="en-GB" sz="2000">
                <a:solidFill>
                  <a:srgbClr val="FFFFFF"/>
                </a:solidFill>
                <a:latin typeface="Montserrat"/>
                <a:ea typeface="Montserrat"/>
                <a:cs typeface="Montserrat"/>
                <a:sym typeface="Montserrat"/>
              </a:rPr>
              <a:t>while opening new opportunities for businesses to develop innovative</a:t>
            </a:r>
            <a:r>
              <a:rPr lang="en-GB" sz="2000">
                <a:solidFill>
                  <a:srgbClr val="000000"/>
                </a:solidFill>
                <a:latin typeface="Montserrat"/>
                <a:ea typeface="Montserrat"/>
                <a:cs typeface="Montserrat"/>
                <a:sym typeface="Montserrat"/>
              </a:rPr>
              <a:t> </a:t>
            </a:r>
            <a:r>
              <a:rPr lang="en-GB" sz="2000">
                <a:solidFill>
                  <a:srgbClr val="009FDE"/>
                </a:solidFill>
                <a:latin typeface="Montserrat"/>
                <a:ea typeface="Montserrat"/>
                <a:cs typeface="Montserrat"/>
                <a:sym typeface="Montserrat"/>
              </a:rPr>
              <a:t>personal data based services</a:t>
            </a:r>
            <a:r>
              <a:rPr lang="en-GB" sz="2000">
                <a:solidFill>
                  <a:srgbClr val="000000"/>
                </a:solidFill>
                <a:latin typeface="Montserrat"/>
                <a:ea typeface="Montserrat"/>
                <a:cs typeface="Montserrat"/>
                <a:sym typeface="Montserrat"/>
              </a:rPr>
              <a:t> </a:t>
            </a:r>
            <a:r>
              <a:rPr lang="en-GB" sz="2000">
                <a:solidFill>
                  <a:srgbClr val="FFFFFF"/>
                </a:solidFill>
                <a:latin typeface="Montserrat"/>
                <a:ea typeface="Montserrat"/>
                <a:cs typeface="Montserrat"/>
                <a:sym typeface="Montserrat"/>
              </a:rPr>
              <a:t>built on mutual trust.</a:t>
            </a:r>
            <a:endParaRPr sz="2000">
              <a:solidFill>
                <a:srgbClr val="FFFFFF"/>
              </a:solidFill>
              <a:latin typeface="Montserrat"/>
              <a:ea typeface="Montserrat"/>
              <a:cs typeface="Montserrat"/>
              <a:sym typeface="Montserrat"/>
            </a:endParaRPr>
          </a:p>
        </p:txBody>
      </p:sp>
      <p:sp>
        <p:nvSpPr>
          <p:cNvPr id="519" name="Google Shape;519;p113"/>
          <p:cNvSpPr txBox="1">
            <a:spLocks noGrp="1"/>
          </p:cNvSpPr>
          <p:nvPr>
            <p:ph type="title"/>
          </p:nvPr>
        </p:nvSpPr>
        <p:spPr>
          <a:xfrm>
            <a:off x="0" y="107150"/>
            <a:ext cx="9158400" cy="117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MyData Vision</a:t>
            </a:r>
            <a:endParaRPr/>
          </a:p>
        </p:txBody>
      </p:sp>
      <p:pic>
        <p:nvPicPr>
          <p:cNvPr id="520" name="Google Shape;520;p113" descr="MyData-logo.png"/>
          <p:cNvPicPr preferRelativeResize="0"/>
          <p:nvPr/>
        </p:nvPicPr>
        <p:blipFill>
          <a:blip r:embed="rId3">
            <a:alphaModFix/>
          </a:blip>
          <a:stretch>
            <a:fillRect/>
          </a:stretch>
        </p:blipFill>
        <p:spPr>
          <a:xfrm>
            <a:off x="124350" y="1053675"/>
            <a:ext cx="3798275" cy="3792750"/>
          </a:xfrm>
          <a:prstGeom prst="rect">
            <a:avLst/>
          </a:prstGeom>
          <a:noFill/>
          <a:ln>
            <a:noFill/>
          </a:ln>
        </p:spPr>
      </p:pic>
    </p:spTree>
  </p:cSld>
  <p:clrMapOvr>
    <a:masterClrMapping/>
  </p:clrMapOvr>
</p:sld>
</file>

<file path=ppt/theme/theme1.xml><?xml version="1.0" encoding="utf-8"?>
<a:theme xmlns:a="http://schemas.openxmlformats.org/drawingml/2006/main" name="MyData E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yData E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yData E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yData FI">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thar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2425</Words>
  <Application>Microsoft Macintosh PowerPoint</Application>
  <PresentationFormat>On-screen Show (16:9)</PresentationFormat>
  <Paragraphs>403</Paragraphs>
  <Slides>38</Slides>
  <Notes>37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38</vt:i4>
      </vt:variant>
    </vt:vector>
  </HeadingPairs>
  <TitlesOfParts>
    <vt:vector size="52" baseType="lpstr">
      <vt:lpstr>Lato</vt:lpstr>
      <vt:lpstr>Calibri</vt:lpstr>
      <vt:lpstr>Arial</vt:lpstr>
      <vt:lpstr>Montserrat</vt:lpstr>
      <vt:lpstr>Arvo</vt:lpstr>
      <vt:lpstr>Roboto</vt:lpstr>
      <vt:lpstr>Roboto Slab</vt:lpstr>
      <vt:lpstr>Open Sans</vt:lpstr>
      <vt:lpstr>MyData EN</vt:lpstr>
      <vt:lpstr>Material</vt:lpstr>
      <vt:lpstr>MyData EN</vt:lpstr>
      <vt:lpstr>MyData EN</vt:lpstr>
      <vt:lpstr>MyData FI</vt:lpstr>
      <vt:lpstr>Katharine template</vt:lpstr>
      <vt:lpstr>MyData Global    Sari Stenfors July 16, 2019 MyData Silicon Valley</vt:lpstr>
      <vt:lpstr>PERSONAL DATA IS EVERYWHERE</vt:lpstr>
      <vt:lpstr>PowerPoint Presentation</vt:lpstr>
      <vt:lpstr>PowerPoint Presentation</vt:lpstr>
      <vt:lpstr>US End of privacy?</vt:lpstr>
      <vt:lpstr>PowerPoint Presentation</vt:lpstr>
      <vt:lpstr>What is MyData?</vt:lpstr>
      <vt:lpstr>PowerPoint Presentation</vt:lpstr>
      <vt:lpstr>The core idea of MyData is that individuals should be in control of their own data.  The MyData approach aims at strengthening digital human rights while opening new opportunities for businesses to develop innovative personal data based services built on mutual trust.</vt:lpstr>
      <vt:lpstr>MyData Change</vt:lpstr>
      <vt:lpstr>Data into the Interaction</vt:lpstr>
      <vt:lpstr>PowerPoint Presentation</vt:lpstr>
      <vt:lpstr>PowerPoint Presentation</vt:lpstr>
      <vt:lpstr>Standard Agreements</vt:lpstr>
      <vt:lpstr>How is MyData Done?</vt:lpstr>
      <vt:lpstr>PowerPoint Presentation</vt:lpstr>
      <vt:lpstr>MyData Operator Model</vt:lpstr>
      <vt:lpstr>PowerPoint Presentation</vt:lpstr>
      <vt:lpstr>CASE: Health Care</vt:lpstr>
      <vt:lpstr>PowerPoint Presentation</vt:lpstr>
      <vt:lpstr>Benefits</vt:lpstr>
      <vt:lpstr>MyData Declaration</vt:lpstr>
      <vt:lpstr>PowerPoint Presentation</vt:lpstr>
      <vt:lpstr>PowerPoint Presentation</vt:lpstr>
      <vt:lpstr>PowerPoint Presentation</vt:lpstr>
      <vt:lpstr>MyData Action</vt:lpstr>
      <vt:lpstr>PowerPoint Presentation</vt:lpstr>
      <vt:lpstr>PowerPoint Presentation</vt:lpstr>
      <vt:lpstr>MyData.org (Global nonprofit)</vt:lpstr>
      <vt:lpstr>PowerPoint Presentation</vt:lpstr>
      <vt:lpstr>MyData in the Government Agenda</vt:lpstr>
      <vt:lpstr>Pilots Contributing to the MyData Core</vt:lpstr>
      <vt:lpstr>PowerPoint Presentation</vt:lpstr>
      <vt:lpstr>PowerPoint Presentation</vt:lpstr>
      <vt:lpstr>US Information Fiduciaries  Economic relationships with asymmetrical power.  Traditional “fiduciaries” → doctors, lawyers, and accountants.  Fiduciaries owe their customers a duty of loyalty and duty of care → they cannot use their customers’ information against customers’ interests.  Duties are enforced by government licensing boards, and by customer lawsuits.  </vt:lpstr>
      <vt:lpstr>PowerPoint Presentation</vt:lpstr>
      <vt:lpstr>PowerPoint Presentation</vt:lpstr>
      <vt:lpstr>Thank you!  sari@aulead.com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MyData Global    Sari Stenfors July 16, 2019 MyData Silicon Valley</dc:title>
  <cp:lastModifiedBy>Sari Stenfors</cp:lastModifiedBy>
  <cp:revision>15</cp:revision>
  <dcterms:modified xsi:type="dcterms:W3CDTF">2019-07-16T22:01:57Z</dcterms:modified>
</cp:coreProperties>
</file>